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5"/>
  </p:notesMasterIdLst>
  <p:sldIdLst>
    <p:sldId id="260" r:id="rId2"/>
    <p:sldId id="741" r:id="rId3"/>
    <p:sldId id="744" r:id="rId4"/>
    <p:sldId id="745" r:id="rId5"/>
    <p:sldId id="779" r:id="rId6"/>
    <p:sldId id="780" r:id="rId7"/>
    <p:sldId id="742" r:id="rId8"/>
    <p:sldId id="746" r:id="rId9"/>
    <p:sldId id="827" r:id="rId10"/>
    <p:sldId id="799" r:id="rId11"/>
    <p:sldId id="826" r:id="rId12"/>
    <p:sldId id="831" r:id="rId13"/>
    <p:sldId id="747" r:id="rId14"/>
    <p:sldId id="748" r:id="rId15"/>
    <p:sldId id="781" r:id="rId16"/>
    <p:sldId id="749" r:id="rId17"/>
    <p:sldId id="750" r:id="rId18"/>
    <p:sldId id="784" r:id="rId19"/>
    <p:sldId id="783" r:id="rId20"/>
    <p:sldId id="762" r:id="rId21"/>
    <p:sldId id="765" r:id="rId22"/>
    <p:sldId id="766" r:id="rId23"/>
    <p:sldId id="767" r:id="rId24"/>
    <p:sldId id="755" r:id="rId25"/>
    <p:sldId id="756" r:id="rId26"/>
    <p:sldId id="769" r:id="rId27"/>
    <p:sldId id="758" r:id="rId28"/>
    <p:sldId id="763" r:id="rId29"/>
    <p:sldId id="764" r:id="rId30"/>
    <p:sldId id="782" r:id="rId31"/>
    <p:sldId id="785" r:id="rId32"/>
    <p:sldId id="833" r:id="rId33"/>
    <p:sldId id="754" r:id="rId34"/>
    <p:sldId id="786" r:id="rId35"/>
    <p:sldId id="788" r:id="rId36"/>
    <p:sldId id="759" r:id="rId37"/>
    <p:sldId id="789" r:id="rId38"/>
    <p:sldId id="819" r:id="rId39"/>
    <p:sldId id="825" r:id="rId40"/>
    <p:sldId id="760" r:id="rId41"/>
    <p:sldId id="792" r:id="rId42"/>
    <p:sldId id="816" r:id="rId43"/>
    <p:sldId id="817" r:id="rId44"/>
    <p:sldId id="818" r:id="rId45"/>
    <p:sldId id="793" r:id="rId46"/>
    <p:sldId id="790" r:id="rId47"/>
    <p:sldId id="836" r:id="rId48"/>
    <p:sldId id="791" r:id="rId49"/>
    <p:sldId id="805" r:id="rId50"/>
    <p:sldId id="803" r:id="rId51"/>
    <p:sldId id="771" r:id="rId52"/>
    <p:sldId id="772" r:id="rId53"/>
    <p:sldId id="804" r:id="rId54"/>
    <p:sldId id="774" r:id="rId55"/>
    <p:sldId id="806" r:id="rId56"/>
    <p:sldId id="807" r:id="rId57"/>
    <p:sldId id="808" r:id="rId58"/>
    <p:sldId id="809" r:id="rId59"/>
    <p:sldId id="810" r:id="rId60"/>
    <p:sldId id="770" r:id="rId61"/>
    <p:sldId id="843" r:id="rId62"/>
    <p:sldId id="812" r:id="rId63"/>
    <p:sldId id="778" r:id="rId64"/>
    <p:sldId id="777" r:id="rId65"/>
    <p:sldId id="820" r:id="rId66"/>
    <p:sldId id="773" r:id="rId67"/>
    <p:sldId id="813" r:id="rId68"/>
    <p:sldId id="811" r:id="rId69"/>
    <p:sldId id="814" r:id="rId70"/>
    <p:sldId id="794" r:id="rId71"/>
    <p:sldId id="815" r:id="rId72"/>
    <p:sldId id="824" r:id="rId73"/>
    <p:sldId id="795" r:id="rId74"/>
    <p:sldId id="832" r:id="rId75"/>
    <p:sldId id="796" r:id="rId76"/>
    <p:sldId id="823" r:id="rId77"/>
    <p:sldId id="821" r:id="rId78"/>
    <p:sldId id="834" r:id="rId79"/>
    <p:sldId id="835" r:id="rId80"/>
    <p:sldId id="797" r:id="rId81"/>
    <p:sldId id="800" r:id="rId82"/>
    <p:sldId id="801" r:id="rId83"/>
    <p:sldId id="828" r:id="rId84"/>
    <p:sldId id="743" r:id="rId85"/>
    <p:sldId id="829" r:id="rId86"/>
    <p:sldId id="830" r:id="rId87"/>
    <p:sldId id="837" r:id="rId88"/>
    <p:sldId id="838" r:id="rId89"/>
    <p:sldId id="839" r:id="rId90"/>
    <p:sldId id="840" r:id="rId91"/>
    <p:sldId id="841" r:id="rId92"/>
    <p:sldId id="842" r:id="rId93"/>
    <p:sldId id="303" r:id="rId9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 Jothi" initials="AJ" lastIdx="1" clrIdx="0">
    <p:extLst>
      <p:ext uri="{19B8F6BF-5375-455C-9EA6-DF929625EA0E}">
        <p15:presenceInfo xmlns:p15="http://schemas.microsoft.com/office/powerpoint/2012/main" userId="S-1-5-21-438674067-3784404178-3173556385-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62" autoAdjust="0"/>
    <p:restoredTop sz="94660"/>
  </p:normalViewPr>
  <p:slideViewPr>
    <p:cSldViewPr>
      <p:cViewPr varScale="1">
        <p:scale>
          <a:sx n="68" d="100"/>
          <a:sy n="68" d="100"/>
        </p:scale>
        <p:origin x="1440"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221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271728-5BAD-4A91-80CD-2F636A4EEB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671A4C99-3BB9-4C22-9598-3077C25BA78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F15B77CB-B134-4E2F-9B5A-E62CD5B4F352}" type="datetimeFigureOut">
              <a:rPr lang="en-US"/>
              <a:pPr>
                <a:defRPr/>
              </a:pPr>
              <a:t>12/21/2023</a:t>
            </a:fld>
            <a:endParaRPr lang="en-US"/>
          </a:p>
        </p:txBody>
      </p:sp>
      <p:sp>
        <p:nvSpPr>
          <p:cNvPr id="4" name="Slide Image Placeholder 3">
            <a:extLst>
              <a:ext uri="{FF2B5EF4-FFF2-40B4-BE49-F238E27FC236}">
                <a16:creationId xmlns:a16="http://schemas.microsoft.com/office/drawing/2014/main" id="{7E15D486-5E36-441A-8D3D-FD8262CF0AFA}"/>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72EC332D-B1F7-47C2-958D-07C5CB4BAD8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3C40DE7-1CB9-4504-AB56-05E19E8A883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9C579F5A-8B73-4BCE-9EC8-34324AE71B2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6F2E9B5C-4F29-4BC8-B840-8104ABAC1BC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pPr>
              <a:defRPr/>
            </a:pPr>
            <a:fld id="{6F2E9B5C-4F29-4BC8-B840-8104ABAC1BC0}" type="slidenum">
              <a:rPr lang="en-US" smtClean="0"/>
              <a:pPr>
                <a:defRPr/>
              </a:pPr>
              <a:t>2</a:t>
            </a:fld>
            <a:endParaRPr lang="en-US"/>
          </a:p>
        </p:txBody>
      </p:sp>
    </p:spTree>
    <p:extLst>
      <p:ext uri="{BB962C8B-B14F-4D97-AF65-F5344CB8AC3E}">
        <p14:creationId xmlns:p14="http://schemas.microsoft.com/office/powerpoint/2010/main" val="373161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pPr>
              <a:defRPr/>
            </a:pPr>
            <a:fld id="{6F2E9B5C-4F29-4BC8-B840-8104ABAC1BC0}" type="slidenum">
              <a:rPr lang="en-US" smtClean="0"/>
              <a:pPr>
                <a:defRPr/>
              </a:pPr>
              <a:t>13</a:t>
            </a:fld>
            <a:endParaRPr lang="en-US"/>
          </a:p>
        </p:txBody>
      </p:sp>
    </p:spTree>
    <p:extLst>
      <p:ext uri="{BB962C8B-B14F-4D97-AF65-F5344CB8AC3E}">
        <p14:creationId xmlns:p14="http://schemas.microsoft.com/office/powerpoint/2010/main" val="7821143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41062AB-F548-4BC4-BED1-BB17D3E9150B}"/>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23EDF42E-6C41-4743-9C2C-E9C640C8F813}"/>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58D857F3-B66F-4A88-B2F5-C5189D0D4886}"/>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38CF34B-5AB6-4E9F-B2C3-FF659EE1B7D9}"/>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10" descr="BITS_university_logo_whitevert.png">
            <a:extLst>
              <a:ext uri="{FF2B5EF4-FFF2-40B4-BE49-F238E27FC236}">
                <a16:creationId xmlns:a16="http://schemas.microsoft.com/office/drawing/2014/main" id="{196B44AA-3DFA-4470-A08A-8FF0AD60877F}"/>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C6DC40D5-FB1C-4083-8333-089850779123}"/>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AB27441B-3F26-4927-9F00-0C40D8DA55E8}"/>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23039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19">
            <a:extLst>
              <a:ext uri="{FF2B5EF4-FFF2-40B4-BE49-F238E27FC236}">
                <a16:creationId xmlns:a16="http://schemas.microsoft.com/office/drawing/2014/main" id="{7161AACA-C35A-4FD5-8379-A49D8C136C49}"/>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415F7B4C-7F98-43BE-B47C-98E90F643BA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69853DA0-0119-40CA-9ACF-976F3A8CF8D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F42F7683-B0F8-436A-BD29-9D778D9F2FC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24">
            <a:extLst>
              <a:ext uri="{FF2B5EF4-FFF2-40B4-BE49-F238E27FC236}">
                <a16:creationId xmlns:a16="http://schemas.microsoft.com/office/drawing/2014/main" id="{BA9184AD-77FB-4E46-803E-33107F26DFD2}"/>
              </a:ext>
            </a:extLst>
          </p:cNvPr>
          <p:cNvGrpSpPr>
            <a:grpSpLocks/>
          </p:cNvGrpSpPr>
          <p:nvPr userDrawn="1"/>
        </p:nvGrpSpPr>
        <p:grpSpPr bwMode="auto">
          <a:xfrm>
            <a:off x="2171700" y="6245225"/>
            <a:ext cx="7010400" cy="46038"/>
            <a:chOff x="1905000" y="6553200"/>
            <a:chExt cx="7010400" cy="45719"/>
          </a:xfrm>
        </p:grpSpPr>
        <p:sp>
          <p:nvSpPr>
            <p:cNvPr id="9" name="Rectangle 8">
              <a:extLst>
                <a:ext uri="{FF2B5EF4-FFF2-40B4-BE49-F238E27FC236}">
                  <a16:creationId xmlns:a16="http://schemas.microsoft.com/office/drawing/2014/main" id="{1D3141E8-97F8-4540-BC1B-A19F9890AEF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4104B854-0527-495B-89C1-4FFFD6253FF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AB6D2C9-75D5-4467-A0AF-514C0ACDFC7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a:extLst>
              <a:ext uri="{FF2B5EF4-FFF2-40B4-BE49-F238E27FC236}">
                <a16:creationId xmlns:a16="http://schemas.microsoft.com/office/drawing/2014/main" id="{4B297232-CEAF-4DE3-843C-DAFC87560FB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BB8CEF8-81C4-4FB9-A792-B323B748DF13}"/>
              </a:ext>
            </a:extLst>
          </p:cNvPr>
          <p:cNvSpPr txBox="1">
            <a:spLocks noChangeArrowheads="1"/>
          </p:cNvSpPr>
          <p:nvPr userDrawn="1"/>
        </p:nvSpPr>
        <p:spPr bwMode="auto">
          <a:xfrm>
            <a:off x="3276600" y="66722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dirty="0">
                <a:solidFill>
                  <a:srgbClr val="101141"/>
                </a:solidFill>
              </a:rPr>
              <a:t>BITS </a:t>
            </a:r>
            <a:r>
              <a:rPr lang="en-US" altLang="en-US" sz="1100" dirty="0" err="1">
                <a:solidFill>
                  <a:srgbClr val="101141"/>
                </a:solidFill>
              </a:rPr>
              <a:t>Pilani</a:t>
            </a:r>
            <a:r>
              <a:rPr lang="en-US" altLang="en-US" sz="1100" dirty="0">
                <a:solidFill>
                  <a:srgbClr val="101141"/>
                </a:solidFill>
              </a:rPr>
              <a:t>, Dubai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4" name="Date Placeholder 1">
            <a:extLst>
              <a:ext uri="{FF2B5EF4-FFF2-40B4-BE49-F238E27FC236}">
                <a16:creationId xmlns:a16="http://schemas.microsoft.com/office/drawing/2014/main" id="{6A4058D5-E682-41DD-8722-C08A70CF6CA6}"/>
              </a:ext>
            </a:extLst>
          </p:cNvPr>
          <p:cNvSpPr>
            <a:spLocks noGrp="1"/>
          </p:cNvSpPr>
          <p:nvPr>
            <p:ph type="dt" sz="half" idx="11"/>
          </p:nvPr>
        </p:nvSpPr>
        <p:spPr/>
        <p:txBody>
          <a:bodyPr/>
          <a:lstStyle>
            <a:lvl1pPr>
              <a:defRPr/>
            </a:lvl1pPr>
          </a:lstStyle>
          <a:p>
            <a:pPr>
              <a:defRPr/>
            </a:pPr>
            <a:fld id="{A13CA2C3-9C46-44AC-B0AA-98EF83047894}" type="datetime1">
              <a:rPr lang="en-US" smtClean="0"/>
              <a:t>12/21/2023</a:t>
            </a:fld>
            <a:endParaRPr lang="en-US" dirty="0"/>
          </a:p>
        </p:txBody>
      </p:sp>
      <p:sp>
        <p:nvSpPr>
          <p:cNvPr id="15" name="Footer Placeholder 13">
            <a:extLst>
              <a:ext uri="{FF2B5EF4-FFF2-40B4-BE49-F238E27FC236}">
                <a16:creationId xmlns:a16="http://schemas.microsoft.com/office/drawing/2014/main" id="{C5C442EF-3AB3-4138-9302-30AC778C432A}"/>
              </a:ext>
            </a:extLst>
          </p:cNvPr>
          <p:cNvSpPr>
            <a:spLocks noGrp="1"/>
          </p:cNvSpPr>
          <p:nvPr>
            <p:ph type="ftr" sz="quarter" idx="12"/>
          </p:nvPr>
        </p:nvSpPr>
        <p:spPr/>
        <p:txBody>
          <a:bodyPr/>
          <a:lstStyle>
            <a:lvl1pPr>
              <a:defRPr/>
            </a:lvl1pPr>
          </a:lstStyle>
          <a:p>
            <a:pPr>
              <a:defRPr/>
            </a:pPr>
            <a:r>
              <a:rPr lang="en-US"/>
              <a:t>CNNs and Applications</a:t>
            </a:r>
            <a:endParaRPr lang="en-US" dirty="0"/>
          </a:p>
        </p:txBody>
      </p:sp>
      <p:sp>
        <p:nvSpPr>
          <p:cNvPr id="16" name="Slide Number Placeholder 14">
            <a:extLst>
              <a:ext uri="{FF2B5EF4-FFF2-40B4-BE49-F238E27FC236}">
                <a16:creationId xmlns:a16="http://schemas.microsoft.com/office/drawing/2014/main" id="{AC0B5CE8-6302-4A5E-AFEC-01B3397ED378}"/>
              </a:ext>
            </a:extLst>
          </p:cNvPr>
          <p:cNvSpPr>
            <a:spLocks noGrp="1"/>
          </p:cNvSpPr>
          <p:nvPr>
            <p:ph type="sldNum" sz="quarter" idx="13"/>
          </p:nvPr>
        </p:nvSpPr>
        <p:spPr/>
        <p:txBody>
          <a:bodyPr/>
          <a:lstStyle>
            <a:lvl1pPr>
              <a:defRPr/>
            </a:lvl1pPr>
          </a:lstStyle>
          <a:p>
            <a:pPr>
              <a:defRPr/>
            </a:pPr>
            <a:fld id="{83F2586D-CA90-421F-BC5E-7F600E69D92F}" type="slidenum">
              <a:rPr lang="en-US" altLang="en-US"/>
              <a:pPr>
                <a:defRPr/>
              </a:pPr>
              <a:t>‹#›</a:t>
            </a:fld>
            <a:endParaRPr lang="en-US" altLang="en-US" dirty="0"/>
          </a:p>
        </p:txBody>
      </p:sp>
    </p:spTree>
    <p:extLst>
      <p:ext uri="{BB962C8B-B14F-4D97-AF65-F5344CB8AC3E}">
        <p14:creationId xmlns:p14="http://schemas.microsoft.com/office/powerpoint/2010/main" val="393071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4464C1BC-50BE-4CC3-810B-498B2326B233}"/>
              </a:ext>
            </a:extLst>
          </p:cNvPr>
          <p:cNvGrpSpPr>
            <a:grpSpLocks/>
          </p:cNvGrpSpPr>
          <p:nvPr userDrawn="1"/>
        </p:nvGrpSpPr>
        <p:grpSpPr bwMode="auto">
          <a:xfrm rot="5400000">
            <a:off x="5006182" y="2567781"/>
            <a:ext cx="5181600" cy="46037"/>
            <a:chOff x="1905000" y="6553200"/>
            <a:chExt cx="7010400" cy="45719"/>
          </a:xfrm>
        </p:grpSpPr>
        <p:sp>
          <p:nvSpPr>
            <p:cNvPr id="5" name="Rectangle 4">
              <a:extLst>
                <a:ext uri="{FF2B5EF4-FFF2-40B4-BE49-F238E27FC236}">
                  <a16:creationId xmlns:a16="http://schemas.microsoft.com/office/drawing/2014/main" id="{B740FF97-6B0E-4B98-B02E-86FE8B825516}"/>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24CD04B4-14EB-428A-AD43-150AA590A007}"/>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8CFCEE2B-A3F8-4AC1-A913-3242FCD5CE00}"/>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0" descr="Picture 7.png">
            <a:extLst>
              <a:ext uri="{FF2B5EF4-FFF2-40B4-BE49-F238E27FC236}">
                <a16:creationId xmlns:a16="http://schemas.microsoft.com/office/drawing/2014/main" id="{351763B2-8503-46C1-8B2B-FFEAD1A277F5}"/>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E2127E3D-DF8C-45C7-A8C4-15EAA5A0FD52}"/>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900" b="1">
                <a:solidFill>
                  <a:srgbClr val="101141"/>
                </a:solidFill>
              </a:rPr>
              <a:t>BITS </a:t>
            </a:r>
            <a:r>
              <a:rPr lang="en-US" altLang="en-US" sz="900">
                <a:solidFill>
                  <a:srgbClr val="101141"/>
                </a:solidFill>
              </a:rPr>
              <a:t>Pilani, Dubai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1" name="Date Placeholder 1">
            <a:extLst>
              <a:ext uri="{FF2B5EF4-FFF2-40B4-BE49-F238E27FC236}">
                <a16:creationId xmlns:a16="http://schemas.microsoft.com/office/drawing/2014/main" id="{89C57878-31EB-4FEB-91E6-0D2FE223E0EB}"/>
              </a:ext>
            </a:extLst>
          </p:cNvPr>
          <p:cNvSpPr>
            <a:spLocks noGrp="1"/>
          </p:cNvSpPr>
          <p:nvPr>
            <p:ph type="dt" sz="half" idx="11"/>
          </p:nvPr>
        </p:nvSpPr>
        <p:spPr/>
        <p:txBody>
          <a:bodyPr/>
          <a:lstStyle>
            <a:lvl1pPr>
              <a:defRPr/>
            </a:lvl1pPr>
          </a:lstStyle>
          <a:p>
            <a:pPr>
              <a:defRPr/>
            </a:pPr>
            <a:fld id="{48B86449-C185-4374-8513-2A1DBE23BAB3}" type="datetime1">
              <a:rPr lang="en-US" smtClean="0"/>
              <a:t>12/21/2023</a:t>
            </a:fld>
            <a:endParaRPr lang="en-US" dirty="0"/>
          </a:p>
        </p:txBody>
      </p:sp>
      <p:sp>
        <p:nvSpPr>
          <p:cNvPr id="12" name="Footer Placeholder 10">
            <a:extLst>
              <a:ext uri="{FF2B5EF4-FFF2-40B4-BE49-F238E27FC236}">
                <a16:creationId xmlns:a16="http://schemas.microsoft.com/office/drawing/2014/main" id="{237DC545-DE05-4F35-A969-2654678D2DE3}"/>
              </a:ext>
            </a:extLst>
          </p:cNvPr>
          <p:cNvSpPr>
            <a:spLocks noGrp="1"/>
          </p:cNvSpPr>
          <p:nvPr>
            <p:ph type="ftr" sz="quarter" idx="12"/>
          </p:nvPr>
        </p:nvSpPr>
        <p:spPr/>
        <p:txBody>
          <a:bodyPr/>
          <a:lstStyle>
            <a:lvl1pPr>
              <a:defRPr/>
            </a:lvl1pPr>
          </a:lstStyle>
          <a:p>
            <a:pPr>
              <a:defRPr/>
            </a:pPr>
            <a:r>
              <a:rPr lang="en-US"/>
              <a:t>CNNs and Applications</a:t>
            </a:r>
            <a:endParaRPr lang="en-US" dirty="0"/>
          </a:p>
        </p:txBody>
      </p:sp>
      <p:sp>
        <p:nvSpPr>
          <p:cNvPr id="13" name="Slide Number Placeholder 11">
            <a:extLst>
              <a:ext uri="{FF2B5EF4-FFF2-40B4-BE49-F238E27FC236}">
                <a16:creationId xmlns:a16="http://schemas.microsoft.com/office/drawing/2014/main" id="{89F8DEA5-3027-411D-9B86-679F48DC4E41}"/>
              </a:ext>
            </a:extLst>
          </p:cNvPr>
          <p:cNvSpPr>
            <a:spLocks noGrp="1"/>
          </p:cNvSpPr>
          <p:nvPr>
            <p:ph type="sldNum" sz="quarter" idx="13"/>
          </p:nvPr>
        </p:nvSpPr>
        <p:spPr/>
        <p:txBody>
          <a:bodyPr/>
          <a:lstStyle>
            <a:lvl1pPr>
              <a:defRPr/>
            </a:lvl1pPr>
          </a:lstStyle>
          <a:p>
            <a:pPr>
              <a:defRPr/>
            </a:pPr>
            <a:fld id="{398279C9-4D99-4504-8F23-76439B7F16EC}" type="slidenum">
              <a:rPr lang="en-US" altLang="en-US"/>
              <a:pPr>
                <a:defRPr/>
              </a:pPr>
              <a:t>‹#›</a:t>
            </a:fld>
            <a:endParaRPr lang="en-US" altLang="en-US" dirty="0"/>
          </a:p>
        </p:txBody>
      </p:sp>
    </p:spTree>
    <p:extLst>
      <p:ext uri="{BB962C8B-B14F-4D97-AF65-F5344CB8AC3E}">
        <p14:creationId xmlns:p14="http://schemas.microsoft.com/office/powerpoint/2010/main" val="2123635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CBF9934-3588-47EC-AD3C-5D59A833BCA6}"/>
              </a:ext>
            </a:extLst>
          </p:cNvPr>
          <p:cNvSpPr>
            <a:spLocks noGrp="1"/>
          </p:cNvSpPr>
          <p:nvPr>
            <p:ph type="dt" sz="half" idx="10"/>
          </p:nvPr>
        </p:nvSpPr>
        <p:spPr/>
        <p:txBody>
          <a:bodyPr/>
          <a:lstStyle>
            <a:lvl1pPr>
              <a:defRPr/>
            </a:lvl1pPr>
          </a:lstStyle>
          <a:p>
            <a:pPr>
              <a:defRPr/>
            </a:pPr>
            <a:fld id="{C8FCA814-11D9-42E6-B084-6E070CCCEEF5}" type="datetime1">
              <a:rPr lang="en-US" smtClean="0"/>
              <a:t>12/21/2023</a:t>
            </a:fld>
            <a:endParaRPr lang="en-US" dirty="0"/>
          </a:p>
        </p:txBody>
      </p:sp>
      <p:sp>
        <p:nvSpPr>
          <p:cNvPr id="6" name="Footer Placeholder 4">
            <a:extLst>
              <a:ext uri="{FF2B5EF4-FFF2-40B4-BE49-F238E27FC236}">
                <a16:creationId xmlns:a16="http://schemas.microsoft.com/office/drawing/2014/main" id="{26CB485C-57B1-4DCD-BA28-11C6EA7FB4FD}"/>
              </a:ext>
            </a:extLst>
          </p:cNvPr>
          <p:cNvSpPr>
            <a:spLocks noGrp="1"/>
          </p:cNvSpPr>
          <p:nvPr>
            <p:ph type="ftr" sz="quarter" idx="11"/>
          </p:nvPr>
        </p:nvSpPr>
        <p:spPr/>
        <p:txBody>
          <a:bodyPr/>
          <a:lstStyle>
            <a:lvl1pPr>
              <a:defRPr/>
            </a:lvl1pPr>
          </a:lstStyle>
          <a:p>
            <a:pPr>
              <a:defRPr/>
            </a:pPr>
            <a:r>
              <a:rPr lang="en-US"/>
              <a:t>CNNs and Applications</a:t>
            </a:r>
            <a:endParaRPr lang="en-US" dirty="0"/>
          </a:p>
        </p:txBody>
      </p:sp>
      <p:sp>
        <p:nvSpPr>
          <p:cNvPr id="7" name="Slide Number Placeholder 5">
            <a:extLst>
              <a:ext uri="{FF2B5EF4-FFF2-40B4-BE49-F238E27FC236}">
                <a16:creationId xmlns:a16="http://schemas.microsoft.com/office/drawing/2014/main" id="{FC97812F-BD6E-46E7-A17D-978C491BB66B}"/>
              </a:ext>
            </a:extLst>
          </p:cNvPr>
          <p:cNvSpPr>
            <a:spLocks noGrp="1"/>
          </p:cNvSpPr>
          <p:nvPr>
            <p:ph type="sldNum" sz="quarter" idx="12"/>
          </p:nvPr>
        </p:nvSpPr>
        <p:spPr/>
        <p:txBody>
          <a:bodyPr/>
          <a:lstStyle>
            <a:lvl1pPr>
              <a:defRPr/>
            </a:lvl1pPr>
          </a:lstStyle>
          <a:p>
            <a:pPr>
              <a:defRPr/>
            </a:pPr>
            <a:fld id="{51812283-5E49-4946-AB99-1E2A6434CC64}" type="slidenum">
              <a:rPr lang="en-US" altLang="en-US"/>
              <a:pPr>
                <a:defRPr/>
              </a:pPr>
              <a:t>‹#›</a:t>
            </a:fld>
            <a:endParaRPr lang="en-US" altLang="en-US" dirty="0"/>
          </a:p>
        </p:txBody>
      </p:sp>
    </p:spTree>
    <p:extLst>
      <p:ext uri="{BB962C8B-B14F-4D97-AF65-F5344CB8AC3E}">
        <p14:creationId xmlns:p14="http://schemas.microsoft.com/office/powerpoint/2010/main" val="546003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257175" indent="-257175">
              <a:buFont typeface="Wingdings" panose="05000000000000000000" pitchFamily="2" charset="2"/>
              <a:buChar char="§"/>
              <a:defRPr sz="1800"/>
            </a:lvl1pPr>
            <a:lvl3pPr>
              <a:defRPr sz="1800"/>
            </a:lvl3pPr>
            <a:lvl4pPr>
              <a:defRPr sz="1500"/>
            </a:lvl4pPr>
            <a:lvl5pPr>
              <a:defRPr sz="1500"/>
            </a:lvl5pPr>
            <a:lvl6pPr>
              <a:defRPr sz="1500"/>
            </a:lvl6pPr>
          </a:lstStyle>
          <a:p>
            <a:pPr lvl="0"/>
            <a:r>
              <a:rPr lang="en-US" dirty="0"/>
              <a:t>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4" name="Date Placeholder 3">
            <a:extLst>
              <a:ext uri="{FF2B5EF4-FFF2-40B4-BE49-F238E27FC236}">
                <a16:creationId xmlns:a16="http://schemas.microsoft.com/office/drawing/2014/main" id="{373F7E37-A283-4E87-88E7-0AF4CFA4E148}"/>
              </a:ext>
            </a:extLst>
          </p:cNvPr>
          <p:cNvSpPr>
            <a:spLocks noGrp="1"/>
          </p:cNvSpPr>
          <p:nvPr>
            <p:ph type="dt" sz="half" idx="10"/>
          </p:nvPr>
        </p:nvSpPr>
        <p:spPr/>
        <p:txBody>
          <a:bodyPr/>
          <a:lstStyle>
            <a:lvl1pPr>
              <a:defRPr sz="900"/>
            </a:lvl1pPr>
          </a:lstStyle>
          <a:p>
            <a:pPr>
              <a:defRPr/>
            </a:pPr>
            <a:fld id="{AF60AED5-3819-4C86-885E-443E104545EF}" type="datetime1">
              <a:rPr lang="en-US" smtClean="0"/>
              <a:t>12/21/2023</a:t>
            </a:fld>
            <a:endParaRPr lang="en-US"/>
          </a:p>
        </p:txBody>
      </p:sp>
      <p:sp>
        <p:nvSpPr>
          <p:cNvPr id="5" name="Footer Placeholder 4">
            <a:extLst>
              <a:ext uri="{FF2B5EF4-FFF2-40B4-BE49-F238E27FC236}">
                <a16:creationId xmlns:a16="http://schemas.microsoft.com/office/drawing/2014/main" id="{D056062B-E2D4-4888-9062-AB4441DBFF13}"/>
              </a:ext>
            </a:extLst>
          </p:cNvPr>
          <p:cNvSpPr>
            <a:spLocks noGrp="1"/>
          </p:cNvSpPr>
          <p:nvPr>
            <p:ph type="ftr" sz="quarter" idx="11"/>
          </p:nvPr>
        </p:nvSpPr>
        <p:spPr/>
        <p:txBody>
          <a:bodyPr/>
          <a:lstStyle>
            <a:lvl1pPr>
              <a:defRPr sz="900"/>
            </a:lvl1pPr>
          </a:lstStyle>
          <a:p>
            <a:pPr>
              <a:defRPr/>
            </a:pPr>
            <a:r>
              <a:rPr lang="en-US"/>
              <a:t>CNNs and Applications</a:t>
            </a:r>
          </a:p>
        </p:txBody>
      </p:sp>
      <p:sp>
        <p:nvSpPr>
          <p:cNvPr id="6" name="Slide Number Placeholder 5">
            <a:extLst>
              <a:ext uri="{FF2B5EF4-FFF2-40B4-BE49-F238E27FC236}">
                <a16:creationId xmlns:a16="http://schemas.microsoft.com/office/drawing/2014/main" id="{54A40A0E-D00B-44DF-A351-0F68E9708ABC}"/>
              </a:ext>
            </a:extLst>
          </p:cNvPr>
          <p:cNvSpPr>
            <a:spLocks noGrp="1"/>
          </p:cNvSpPr>
          <p:nvPr>
            <p:ph type="sldNum" sz="quarter" idx="12"/>
          </p:nvPr>
        </p:nvSpPr>
        <p:spPr/>
        <p:txBody>
          <a:bodyPr/>
          <a:lstStyle>
            <a:lvl1pPr>
              <a:defRPr sz="900"/>
            </a:lvl1pPr>
          </a:lstStyle>
          <a:p>
            <a:pPr>
              <a:defRPr/>
            </a:pPr>
            <a:fld id="{171B8C9E-EC2F-49C1-B758-3468C7FF241E}" type="slidenum">
              <a:rPr lang="en-US"/>
              <a:pPr>
                <a:defRPr/>
              </a:pPr>
              <a:t>‹#›</a:t>
            </a:fld>
            <a:endParaRPr lang="en-US"/>
          </a:p>
        </p:txBody>
      </p:sp>
    </p:spTree>
    <p:extLst>
      <p:ext uri="{BB962C8B-B14F-4D97-AF65-F5344CB8AC3E}">
        <p14:creationId xmlns:p14="http://schemas.microsoft.com/office/powerpoint/2010/main" val="1497997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4"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824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16BA6AA1-F97A-44A5-B55C-86766676BC99}"/>
              </a:ext>
            </a:extLst>
          </p:cNvPr>
          <p:cNvSpPr>
            <a:spLocks noGrp="1"/>
          </p:cNvSpPr>
          <p:nvPr>
            <p:ph type="dt" sz="half" idx="10"/>
          </p:nvPr>
        </p:nvSpPr>
        <p:spPr/>
        <p:txBody>
          <a:bodyPr/>
          <a:lstStyle>
            <a:lvl1pPr>
              <a:defRPr/>
            </a:lvl1pPr>
          </a:lstStyle>
          <a:p>
            <a:pPr>
              <a:defRPr/>
            </a:pPr>
            <a:fld id="{9269DA32-4E00-4CA6-9A40-804ACD80B3C8}" type="datetime1">
              <a:rPr lang="en-US" smtClean="0"/>
              <a:t>12/21/2023</a:t>
            </a:fld>
            <a:endParaRPr lang="en-US" dirty="0"/>
          </a:p>
        </p:txBody>
      </p:sp>
      <p:sp>
        <p:nvSpPr>
          <p:cNvPr id="4" name="Footer Placeholder 4">
            <a:extLst>
              <a:ext uri="{FF2B5EF4-FFF2-40B4-BE49-F238E27FC236}">
                <a16:creationId xmlns:a16="http://schemas.microsoft.com/office/drawing/2014/main" id="{5B65A16C-9F9E-4120-9161-D992A332DD6F}"/>
              </a:ext>
            </a:extLst>
          </p:cNvPr>
          <p:cNvSpPr>
            <a:spLocks noGrp="1"/>
          </p:cNvSpPr>
          <p:nvPr>
            <p:ph type="ftr" sz="quarter" idx="11"/>
          </p:nvPr>
        </p:nvSpPr>
        <p:spPr/>
        <p:txBody>
          <a:bodyPr/>
          <a:lstStyle>
            <a:lvl1pPr>
              <a:defRPr/>
            </a:lvl1pPr>
          </a:lstStyle>
          <a:p>
            <a:pPr>
              <a:defRPr/>
            </a:pPr>
            <a:r>
              <a:rPr lang="en-US"/>
              <a:t>CNNs and Applications</a:t>
            </a:r>
            <a:endParaRPr lang="en-US" dirty="0"/>
          </a:p>
        </p:txBody>
      </p:sp>
      <p:sp>
        <p:nvSpPr>
          <p:cNvPr id="5" name="Slide Number Placeholder 5">
            <a:extLst>
              <a:ext uri="{FF2B5EF4-FFF2-40B4-BE49-F238E27FC236}">
                <a16:creationId xmlns:a16="http://schemas.microsoft.com/office/drawing/2014/main" id="{709B2BFB-6FF3-42B7-B941-CD1034868DC6}"/>
              </a:ext>
            </a:extLst>
          </p:cNvPr>
          <p:cNvSpPr>
            <a:spLocks noGrp="1"/>
          </p:cNvSpPr>
          <p:nvPr>
            <p:ph type="sldNum" sz="quarter" idx="12"/>
          </p:nvPr>
        </p:nvSpPr>
        <p:spPr/>
        <p:txBody>
          <a:bodyPr/>
          <a:lstStyle>
            <a:lvl1pPr>
              <a:defRPr/>
            </a:lvl1pPr>
          </a:lstStyle>
          <a:p>
            <a:pPr>
              <a:defRPr/>
            </a:pPr>
            <a:fld id="{0C49E2DE-77D7-4D25-B9A1-0D303BCF9F23}" type="slidenum">
              <a:rPr lang="en-US" altLang="en-US"/>
              <a:pPr>
                <a:defRPr/>
              </a:pPr>
              <a:t>‹#›</a:t>
            </a:fld>
            <a:endParaRPr lang="en-US" altLang="en-US" dirty="0"/>
          </a:p>
        </p:txBody>
      </p:sp>
    </p:spTree>
    <p:extLst>
      <p:ext uri="{BB962C8B-B14F-4D97-AF65-F5344CB8AC3E}">
        <p14:creationId xmlns:p14="http://schemas.microsoft.com/office/powerpoint/2010/main" val="278864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able Placeholder 2"/>
          <p:cNvSpPr>
            <a:spLocks noGrp="1"/>
          </p:cNvSpPr>
          <p:nvPr>
            <p:ph type="tbl" idx="1"/>
          </p:nvPr>
        </p:nvSpPr>
        <p:spPr>
          <a:xfrm>
            <a:off x="411163" y="1143000"/>
            <a:ext cx="8318500" cy="5181600"/>
          </a:xfrm>
        </p:spPr>
        <p:txBody>
          <a:bodyPr/>
          <a:lstStyle/>
          <a:p>
            <a:pPr lvl="0"/>
            <a:endParaRPr lang="en-US" noProof="0"/>
          </a:p>
        </p:txBody>
      </p:sp>
    </p:spTree>
    <p:extLst>
      <p:ext uri="{BB962C8B-B14F-4D97-AF65-F5344CB8AC3E}">
        <p14:creationId xmlns:p14="http://schemas.microsoft.com/office/powerpoint/2010/main" val="3996799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557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18997B-E110-4CA8-9661-AE2E5E65C1A2}"/>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428760A2-8B7D-46FD-BFA8-2A7BAEC4839C}"/>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CCAF45B-1707-4D0E-ABCE-19A05507802E}"/>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335A3735-DE51-4710-8A71-1888C6C561FB}"/>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a:extLst>
              <a:ext uri="{FF2B5EF4-FFF2-40B4-BE49-F238E27FC236}">
                <a16:creationId xmlns:a16="http://schemas.microsoft.com/office/drawing/2014/main" id="{4A4379D0-99C8-4D88-907A-ACEA73B88179}"/>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156C67F4-0203-498C-8334-06D6FE991565}"/>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a:extLst>
              <a:ext uri="{FF2B5EF4-FFF2-40B4-BE49-F238E27FC236}">
                <a16:creationId xmlns:a16="http://schemas.microsoft.com/office/drawing/2014/main" id="{80B210D9-16FA-4441-9416-693179C9C80C}"/>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Dubai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21113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E1721445-062B-46C6-9802-E05A6B0E221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DB612FF-D44E-427C-8F4A-F7A269E69328}"/>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a:extLst>
              <a:ext uri="{FF2B5EF4-FFF2-40B4-BE49-F238E27FC236}">
                <a16:creationId xmlns:a16="http://schemas.microsoft.com/office/drawing/2014/main" id="{4C05886C-A8DE-4516-B3FB-7D02BF03A122}"/>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1841BBA-0567-474A-A1F3-615B3A7BC911}"/>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CD9043F4-39F6-4E39-8407-2EBA8B2DDCF8}"/>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C3FFBDA-C4EC-4071-A0DA-2C1919F287E2}"/>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a:extLst>
              <a:ext uri="{FF2B5EF4-FFF2-40B4-BE49-F238E27FC236}">
                <a16:creationId xmlns:a16="http://schemas.microsoft.com/office/drawing/2014/main" id="{90A67ED3-77F4-4267-9455-512F9046B161}"/>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BE2334C4-EAA2-4718-B54E-D7AAA0669151}"/>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Dubai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52786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11" descr="Picture 7.png">
            <a:extLst>
              <a:ext uri="{FF2B5EF4-FFF2-40B4-BE49-F238E27FC236}">
                <a16:creationId xmlns:a16="http://schemas.microsoft.com/office/drawing/2014/main" id="{E035030A-C920-4DD2-868F-6B66DCA6507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8">
            <a:extLst>
              <a:ext uri="{FF2B5EF4-FFF2-40B4-BE49-F238E27FC236}">
                <a16:creationId xmlns:a16="http://schemas.microsoft.com/office/drawing/2014/main" id="{55FA87B8-089C-47F8-B1E9-08D50D9E83E2}"/>
              </a:ext>
            </a:extLst>
          </p:cNvPr>
          <p:cNvGrpSpPr>
            <a:grpSpLocks/>
          </p:cNvGrpSpPr>
          <p:nvPr userDrawn="1"/>
        </p:nvGrpSpPr>
        <p:grpSpPr bwMode="auto">
          <a:xfrm>
            <a:off x="2084388" y="6180138"/>
            <a:ext cx="7010400" cy="46037"/>
            <a:chOff x="1905000" y="6553200"/>
            <a:chExt cx="7010400" cy="45719"/>
          </a:xfrm>
        </p:grpSpPr>
        <p:sp>
          <p:nvSpPr>
            <p:cNvPr id="7" name="Rectangle 6">
              <a:extLst>
                <a:ext uri="{FF2B5EF4-FFF2-40B4-BE49-F238E27FC236}">
                  <a16:creationId xmlns:a16="http://schemas.microsoft.com/office/drawing/2014/main" id="{AE27F207-CF82-4B91-ADFD-5825CDD707BE}"/>
                </a:ext>
              </a:extLst>
            </p:cNvPr>
            <p:cNvSpPr/>
            <p:nvPr/>
          </p:nvSpPr>
          <p:spPr>
            <a:xfrm>
              <a:off x="4267200" y="6553200"/>
              <a:ext cx="2328862"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B1E6042-F9A2-4037-8CAD-7C9CAF108F6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A6035DCB-791E-4F5E-A51B-5069A368B376}"/>
                </a:ext>
              </a:extLst>
            </p:cNvPr>
            <p:cNvSpPr/>
            <p:nvPr userDrawn="1"/>
          </p:nvSpPr>
          <p:spPr>
            <a:xfrm>
              <a:off x="6586537" y="6553200"/>
              <a:ext cx="2328863"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a:extLst>
              <a:ext uri="{FF2B5EF4-FFF2-40B4-BE49-F238E27FC236}">
                <a16:creationId xmlns:a16="http://schemas.microsoft.com/office/drawing/2014/main" id="{FA5DC61D-A344-44F4-8FE7-891BF7F82160}"/>
              </a:ext>
            </a:extLst>
          </p:cNvPr>
          <p:cNvGrpSpPr>
            <a:grpSpLocks/>
          </p:cNvGrpSpPr>
          <p:nvPr userDrawn="1"/>
        </p:nvGrpSpPr>
        <p:grpSpPr bwMode="auto">
          <a:xfrm>
            <a:off x="0" y="1295400"/>
            <a:ext cx="7010400" cy="46038"/>
            <a:chOff x="1905000" y="6553200"/>
            <a:chExt cx="7010400" cy="45719"/>
          </a:xfrm>
        </p:grpSpPr>
        <p:sp>
          <p:nvSpPr>
            <p:cNvPr id="11" name="Rectangle 10">
              <a:extLst>
                <a:ext uri="{FF2B5EF4-FFF2-40B4-BE49-F238E27FC236}">
                  <a16:creationId xmlns:a16="http://schemas.microsoft.com/office/drawing/2014/main" id="{B12CE569-C581-4FB5-B291-23B73141877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0566D568-49EE-4FAD-BF4C-26B802DA7EC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F048688D-3A87-497D-910F-49CFFF50553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4" name="Date Placeholder 1">
            <a:extLst>
              <a:ext uri="{FF2B5EF4-FFF2-40B4-BE49-F238E27FC236}">
                <a16:creationId xmlns:a16="http://schemas.microsoft.com/office/drawing/2014/main" id="{49BCBB80-D8C5-4D12-A586-FFE2E8ED1370}"/>
              </a:ext>
            </a:extLst>
          </p:cNvPr>
          <p:cNvSpPr>
            <a:spLocks noGrp="1"/>
          </p:cNvSpPr>
          <p:nvPr>
            <p:ph type="dt" sz="half" idx="11"/>
          </p:nvPr>
        </p:nvSpPr>
        <p:spPr/>
        <p:txBody>
          <a:bodyPr/>
          <a:lstStyle>
            <a:lvl1pPr>
              <a:defRPr/>
            </a:lvl1pPr>
          </a:lstStyle>
          <a:p>
            <a:pPr>
              <a:defRPr/>
            </a:pPr>
            <a:fld id="{FDB06F4E-0EC1-45A7-9811-840A185C07BD}" type="datetime1">
              <a:rPr lang="en-US" smtClean="0"/>
              <a:t>12/21/2023</a:t>
            </a:fld>
            <a:endParaRPr lang="en-US" dirty="0"/>
          </a:p>
        </p:txBody>
      </p:sp>
      <p:sp>
        <p:nvSpPr>
          <p:cNvPr id="15" name="Footer Placeholder 17">
            <a:extLst>
              <a:ext uri="{FF2B5EF4-FFF2-40B4-BE49-F238E27FC236}">
                <a16:creationId xmlns:a16="http://schemas.microsoft.com/office/drawing/2014/main" id="{998F19C9-92B9-42FE-AD4B-729E8FD7DC9C}"/>
              </a:ext>
            </a:extLst>
          </p:cNvPr>
          <p:cNvSpPr>
            <a:spLocks noGrp="1"/>
          </p:cNvSpPr>
          <p:nvPr>
            <p:ph type="ftr" sz="quarter" idx="12"/>
          </p:nvPr>
        </p:nvSpPr>
        <p:spPr/>
        <p:txBody>
          <a:bodyPr/>
          <a:lstStyle>
            <a:lvl1pPr>
              <a:defRPr/>
            </a:lvl1pPr>
          </a:lstStyle>
          <a:p>
            <a:pPr>
              <a:defRPr/>
            </a:pPr>
            <a:r>
              <a:rPr lang="en-US"/>
              <a:t>CNNs and Applications</a:t>
            </a:r>
            <a:endParaRPr lang="en-US" dirty="0"/>
          </a:p>
        </p:txBody>
      </p:sp>
      <p:sp>
        <p:nvSpPr>
          <p:cNvPr id="16" name="Slide Number Placeholder 18">
            <a:extLst>
              <a:ext uri="{FF2B5EF4-FFF2-40B4-BE49-F238E27FC236}">
                <a16:creationId xmlns:a16="http://schemas.microsoft.com/office/drawing/2014/main" id="{492CDA80-F3B7-4E77-B954-3E82BAE4BC53}"/>
              </a:ext>
            </a:extLst>
          </p:cNvPr>
          <p:cNvSpPr>
            <a:spLocks noGrp="1"/>
          </p:cNvSpPr>
          <p:nvPr>
            <p:ph type="sldNum" sz="quarter" idx="13"/>
          </p:nvPr>
        </p:nvSpPr>
        <p:spPr>
          <a:xfrm>
            <a:off x="6678613" y="6294438"/>
            <a:ext cx="2133600" cy="365125"/>
          </a:xfrm>
        </p:spPr>
        <p:txBody>
          <a:bodyPr/>
          <a:lstStyle>
            <a:lvl1pPr>
              <a:defRPr/>
            </a:lvl1pPr>
          </a:lstStyle>
          <a:p>
            <a:pPr>
              <a:defRPr/>
            </a:pPr>
            <a:fld id="{9544C8DD-E839-4A64-8744-5FDFE6B0E371}" type="slidenum">
              <a:rPr lang="en-US" altLang="en-US"/>
              <a:pPr>
                <a:defRPr/>
              </a:pPr>
              <a:t>‹#›</a:t>
            </a:fld>
            <a:endParaRPr lang="en-US" altLang="en-US"/>
          </a:p>
        </p:txBody>
      </p:sp>
    </p:spTree>
    <p:extLst>
      <p:ext uri="{BB962C8B-B14F-4D97-AF65-F5344CB8AC3E}">
        <p14:creationId xmlns:p14="http://schemas.microsoft.com/office/powerpoint/2010/main" val="194048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a:extLst>
              <a:ext uri="{FF2B5EF4-FFF2-40B4-BE49-F238E27FC236}">
                <a16:creationId xmlns:a16="http://schemas.microsoft.com/office/drawing/2014/main" id="{4361750B-05EE-45DA-A1FE-33CE32BC2DA9}"/>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a:extLst>
              <a:ext uri="{FF2B5EF4-FFF2-40B4-BE49-F238E27FC236}">
                <a16:creationId xmlns:a16="http://schemas.microsoft.com/office/drawing/2014/main" id="{303FB7EF-A0FC-455D-8C46-461E5ACDD49D}"/>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C17F5D61-AAB3-4ABC-ADC7-7550EE9EEF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5F9C204-CCB5-4083-A250-FBD3EA2C81A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52FD34FA-A6F8-4345-A76A-EC785A48939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8">
            <a:extLst>
              <a:ext uri="{FF2B5EF4-FFF2-40B4-BE49-F238E27FC236}">
                <a16:creationId xmlns:a16="http://schemas.microsoft.com/office/drawing/2014/main" id="{40659E00-CCBF-4362-A5AE-0E2CB660590A}"/>
              </a:ext>
            </a:extLst>
          </p:cNvPr>
          <p:cNvGrpSpPr>
            <a:grpSpLocks/>
          </p:cNvGrpSpPr>
          <p:nvPr userDrawn="1"/>
        </p:nvGrpSpPr>
        <p:grpSpPr bwMode="auto">
          <a:xfrm>
            <a:off x="2159000" y="6219825"/>
            <a:ext cx="7010400" cy="46038"/>
            <a:chOff x="1905000" y="6553200"/>
            <a:chExt cx="7010400" cy="45719"/>
          </a:xfrm>
        </p:grpSpPr>
        <p:sp>
          <p:nvSpPr>
            <p:cNvPr id="11" name="Rectangle 10">
              <a:extLst>
                <a:ext uri="{FF2B5EF4-FFF2-40B4-BE49-F238E27FC236}">
                  <a16:creationId xmlns:a16="http://schemas.microsoft.com/office/drawing/2014/main" id="{B124BF71-7DA0-4057-BD3A-135ED2443B2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919A898C-D833-49A3-ABC1-B023B4DC6C5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4CD1D874-E3BC-46FC-ACE4-242A2E6A807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4" name="TextBox 13">
            <a:extLst>
              <a:ext uri="{FF2B5EF4-FFF2-40B4-BE49-F238E27FC236}">
                <a16:creationId xmlns:a16="http://schemas.microsoft.com/office/drawing/2014/main" id="{F5B63691-6311-4E5E-B0BE-67E24923A828}"/>
              </a:ext>
            </a:extLst>
          </p:cNvPr>
          <p:cNvSpPr txBox="1">
            <a:spLocks noChangeArrowheads="1"/>
          </p:cNvSpPr>
          <p:nvPr userDrawn="1"/>
        </p:nvSpPr>
        <p:spPr bwMode="auto">
          <a:xfrm>
            <a:off x="3276600" y="6635750"/>
            <a:ext cx="58674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dirty="0">
                <a:solidFill>
                  <a:srgbClr val="101141"/>
                </a:solidFill>
              </a:rPr>
              <a:t>BITS </a:t>
            </a:r>
            <a:r>
              <a:rPr lang="en-US" altLang="en-US" sz="1100" dirty="0" err="1">
                <a:solidFill>
                  <a:srgbClr val="101141"/>
                </a:solidFill>
              </a:rPr>
              <a:t>Pilani</a:t>
            </a:r>
            <a:r>
              <a:rPr lang="en-US" altLang="en-US" sz="1100" dirty="0">
                <a:solidFill>
                  <a:srgbClr val="101141"/>
                </a:solidFill>
              </a:rPr>
              <a:t>, Dubai Campus</a:t>
            </a:r>
          </a:p>
        </p:txBody>
      </p:sp>
      <p:sp>
        <p:nvSpPr>
          <p:cNvPr id="3" name="Content Placeholder 2"/>
          <p:cNvSpPr>
            <a:spLocks noGrp="1"/>
          </p:cNvSpPr>
          <p:nvPr>
            <p:ph sz="half" idx="1"/>
          </p:nvPr>
        </p:nvSpPr>
        <p:spPr>
          <a:xfrm>
            <a:off x="457200" y="1600200"/>
            <a:ext cx="4038600" cy="4525963"/>
          </a:xfrm>
        </p:spPr>
        <p:txBody>
          <a:bodyPr/>
          <a:lstStyle>
            <a:lvl1pPr marL="457200" marR="0" indent="-4572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457200" marR="0" indent="-4572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5" name="Date Placeholder 1">
            <a:extLst>
              <a:ext uri="{FF2B5EF4-FFF2-40B4-BE49-F238E27FC236}">
                <a16:creationId xmlns:a16="http://schemas.microsoft.com/office/drawing/2014/main" id="{B5CFD729-395C-45BA-918F-9F269B321109}"/>
              </a:ext>
            </a:extLst>
          </p:cNvPr>
          <p:cNvSpPr>
            <a:spLocks noGrp="1"/>
          </p:cNvSpPr>
          <p:nvPr>
            <p:ph type="dt" sz="half" idx="11"/>
          </p:nvPr>
        </p:nvSpPr>
        <p:spPr/>
        <p:txBody>
          <a:bodyPr/>
          <a:lstStyle>
            <a:lvl1pPr>
              <a:defRPr/>
            </a:lvl1pPr>
          </a:lstStyle>
          <a:p>
            <a:pPr>
              <a:defRPr/>
            </a:pPr>
            <a:fld id="{F085A981-3120-4CA3-A73E-54B58B1BA0FA}" type="datetime1">
              <a:rPr lang="en-US" smtClean="0"/>
              <a:t>12/21/2023</a:t>
            </a:fld>
            <a:endParaRPr lang="en-US" dirty="0"/>
          </a:p>
        </p:txBody>
      </p:sp>
      <p:sp>
        <p:nvSpPr>
          <p:cNvPr id="16" name="Footer Placeholder 14">
            <a:extLst>
              <a:ext uri="{FF2B5EF4-FFF2-40B4-BE49-F238E27FC236}">
                <a16:creationId xmlns:a16="http://schemas.microsoft.com/office/drawing/2014/main" id="{AF745788-BA26-491F-9113-E632F27ED780}"/>
              </a:ext>
            </a:extLst>
          </p:cNvPr>
          <p:cNvSpPr>
            <a:spLocks noGrp="1"/>
          </p:cNvSpPr>
          <p:nvPr>
            <p:ph type="ftr" sz="quarter" idx="12"/>
          </p:nvPr>
        </p:nvSpPr>
        <p:spPr/>
        <p:txBody>
          <a:bodyPr/>
          <a:lstStyle>
            <a:lvl1pPr>
              <a:defRPr/>
            </a:lvl1pPr>
          </a:lstStyle>
          <a:p>
            <a:pPr>
              <a:defRPr/>
            </a:pPr>
            <a:r>
              <a:rPr lang="en-US"/>
              <a:t>CNNs and Applications</a:t>
            </a:r>
            <a:endParaRPr lang="en-US" dirty="0"/>
          </a:p>
        </p:txBody>
      </p:sp>
      <p:sp>
        <p:nvSpPr>
          <p:cNvPr id="17" name="Slide Number Placeholder 15">
            <a:extLst>
              <a:ext uri="{FF2B5EF4-FFF2-40B4-BE49-F238E27FC236}">
                <a16:creationId xmlns:a16="http://schemas.microsoft.com/office/drawing/2014/main" id="{B48C62C8-60F7-409C-A4C0-25DAA59D44FD}"/>
              </a:ext>
            </a:extLst>
          </p:cNvPr>
          <p:cNvSpPr>
            <a:spLocks noGrp="1"/>
          </p:cNvSpPr>
          <p:nvPr>
            <p:ph type="sldNum" sz="quarter" idx="13"/>
          </p:nvPr>
        </p:nvSpPr>
        <p:spPr>
          <a:xfrm>
            <a:off x="6561138" y="6294438"/>
            <a:ext cx="2133600" cy="365125"/>
          </a:xfrm>
        </p:spPr>
        <p:txBody>
          <a:bodyPr/>
          <a:lstStyle>
            <a:lvl1pPr>
              <a:defRPr/>
            </a:lvl1pPr>
          </a:lstStyle>
          <a:p>
            <a:pPr>
              <a:defRPr/>
            </a:pPr>
            <a:fld id="{B377CC1A-81B4-4D34-B2B2-B7874816D7D9}" type="slidenum">
              <a:rPr lang="en-US" altLang="en-US"/>
              <a:pPr>
                <a:defRPr/>
              </a:pPr>
              <a:t>‹#›</a:t>
            </a:fld>
            <a:endParaRPr lang="en-US" altLang="en-US"/>
          </a:p>
        </p:txBody>
      </p:sp>
    </p:spTree>
    <p:extLst>
      <p:ext uri="{BB962C8B-B14F-4D97-AF65-F5344CB8AC3E}">
        <p14:creationId xmlns:p14="http://schemas.microsoft.com/office/powerpoint/2010/main" val="107215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10">
            <a:extLst>
              <a:ext uri="{FF2B5EF4-FFF2-40B4-BE49-F238E27FC236}">
                <a16:creationId xmlns:a16="http://schemas.microsoft.com/office/drawing/2014/main" id="{D96E5045-7E36-4125-ACE6-A28A1B388798}"/>
              </a:ext>
            </a:extLst>
          </p:cNvPr>
          <p:cNvGrpSpPr>
            <a:grpSpLocks/>
          </p:cNvGrpSpPr>
          <p:nvPr userDrawn="1"/>
        </p:nvGrpSpPr>
        <p:grpSpPr bwMode="auto">
          <a:xfrm>
            <a:off x="0" y="1295400"/>
            <a:ext cx="7010400" cy="46038"/>
            <a:chOff x="1905000" y="6553200"/>
            <a:chExt cx="7010400" cy="45719"/>
          </a:xfrm>
        </p:grpSpPr>
        <p:sp>
          <p:nvSpPr>
            <p:cNvPr id="8" name="Rectangle 7">
              <a:extLst>
                <a:ext uri="{FF2B5EF4-FFF2-40B4-BE49-F238E27FC236}">
                  <a16:creationId xmlns:a16="http://schemas.microsoft.com/office/drawing/2014/main" id="{AB945636-1C61-4BC8-A6F0-F5E2164D67F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DE4697A-D6EF-4BF7-9144-B0C158C138C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0173CC18-556A-4C92-9C0B-FA47E44AD89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2" name="Group 15">
            <a:extLst>
              <a:ext uri="{FF2B5EF4-FFF2-40B4-BE49-F238E27FC236}">
                <a16:creationId xmlns:a16="http://schemas.microsoft.com/office/drawing/2014/main" id="{7891E677-A2F2-46D7-9EBB-464EBD9D9BA5}"/>
              </a:ext>
            </a:extLst>
          </p:cNvPr>
          <p:cNvGrpSpPr>
            <a:grpSpLocks/>
          </p:cNvGrpSpPr>
          <p:nvPr userDrawn="1"/>
        </p:nvGrpSpPr>
        <p:grpSpPr bwMode="auto">
          <a:xfrm>
            <a:off x="2133600" y="6219825"/>
            <a:ext cx="7010400" cy="46038"/>
            <a:chOff x="1905000" y="6553200"/>
            <a:chExt cx="7010400" cy="45719"/>
          </a:xfrm>
        </p:grpSpPr>
        <p:sp>
          <p:nvSpPr>
            <p:cNvPr id="13" name="Rectangle 12">
              <a:extLst>
                <a:ext uri="{FF2B5EF4-FFF2-40B4-BE49-F238E27FC236}">
                  <a16:creationId xmlns:a16="http://schemas.microsoft.com/office/drawing/2014/main" id="{5F73C94E-5990-4CDC-9E53-DB777F970CC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E78053BC-0F0D-4352-897B-CDC9C21D951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72AC8835-B492-4F3C-953E-19A0EF4FAB0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6" name="Picture 14" descr="Picture 7.png">
            <a:extLst>
              <a:ext uri="{FF2B5EF4-FFF2-40B4-BE49-F238E27FC236}">
                <a16:creationId xmlns:a16="http://schemas.microsoft.com/office/drawing/2014/main" id="{632C21A7-3C92-407C-A30E-2D652CFC559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A3B653BB-BC4E-42A9-AC35-A0AB6D974A91}"/>
              </a:ext>
            </a:extLst>
          </p:cNvPr>
          <p:cNvSpPr txBox="1">
            <a:spLocks noChangeArrowheads="1"/>
          </p:cNvSpPr>
          <p:nvPr userDrawn="1"/>
        </p:nvSpPr>
        <p:spPr bwMode="auto">
          <a:xfrm>
            <a:off x="3276600" y="6616700"/>
            <a:ext cx="58674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dirty="0">
                <a:solidFill>
                  <a:srgbClr val="101141"/>
                </a:solidFill>
              </a:rPr>
              <a:t>BITS </a:t>
            </a:r>
            <a:r>
              <a:rPr lang="en-US" altLang="en-US" sz="1100" dirty="0" err="1">
                <a:solidFill>
                  <a:srgbClr val="101141"/>
                </a:solidFill>
              </a:rPr>
              <a:t>Pilani</a:t>
            </a:r>
            <a:r>
              <a:rPr lang="en-US" altLang="en-US" sz="1100" dirty="0">
                <a:solidFill>
                  <a:srgbClr val="101141"/>
                </a:solidFill>
              </a:rPr>
              <a:t>, Dubai Campus</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8" name="Date Placeholder 1">
            <a:extLst>
              <a:ext uri="{FF2B5EF4-FFF2-40B4-BE49-F238E27FC236}">
                <a16:creationId xmlns:a16="http://schemas.microsoft.com/office/drawing/2014/main" id="{519FAA21-C7AE-41DD-B37B-F5B69C3D1383}"/>
              </a:ext>
            </a:extLst>
          </p:cNvPr>
          <p:cNvSpPr>
            <a:spLocks noGrp="1"/>
          </p:cNvSpPr>
          <p:nvPr>
            <p:ph type="dt" sz="half" idx="11"/>
          </p:nvPr>
        </p:nvSpPr>
        <p:spPr/>
        <p:txBody>
          <a:bodyPr/>
          <a:lstStyle>
            <a:lvl1pPr>
              <a:defRPr/>
            </a:lvl1pPr>
          </a:lstStyle>
          <a:p>
            <a:pPr>
              <a:defRPr/>
            </a:pPr>
            <a:fld id="{DF451290-1DB0-49B5-81E8-7D9F605CC190}" type="datetime1">
              <a:rPr lang="en-US" smtClean="0"/>
              <a:t>12/21/2023</a:t>
            </a:fld>
            <a:endParaRPr lang="en-US" dirty="0"/>
          </a:p>
        </p:txBody>
      </p:sp>
      <p:sp>
        <p:nvSpPr>
          <p:cNvPr id="19" name="Footer Placeholder 17">
            <a:extLst>
              <a:ext uri="{FF2B5EF4-FFF2-40B4-BE49-F238E27FC236}">
                <a16:creationId xmlns:a16="http://schemas.microsoft.com/office/drawing/2014/main" id="{FC1AE714-725F-48C2-88DE-A5E4F7070B43}"/>
              </a:ext>
            </a:extLst>
          </p:cNvPr>
          <p:cNvSpPr>
            <a:spLocks noGrp="1"/>
          </p:cNvSpPr>
          <p:nvPr>
            <p:ph type="ftr" sz="quarter" idx="12"/>
          </p:nvPr>
        </p:nvSpPr>
        <p:spPr/>
        <p:txBody>
          <a:bodyPr/>
          <a:lstStyle>
            <a:lvl1pPr>
              <a:defRPr/>
            </a:lvl1pPr>
          </a:lstStyle>
          <a:p>
            <a:pPr>
              <a:defRPr/>
            </a:pPr>
            <a:r>
              <a:rPr lang="en-US"/>
              <a:t>CNNs and Applications</a:t>
            </a:r>
            <a:endParaRPr lang="en-US" dirty="0"/>
          </a:p>
        </p:txBody>
      </p:sp>
      <p:sp>
        <p:nvSpPr>
          <p:cNvPr id="20" name="Slide Number Placeholder 18">
            <a:extLst>
              <a:ext uri="{FF2B5EF4-FFF2-40B4-BE49-F238E27FC236}">
                <a16:creationId xmlns:a16="http://schemas.microsoft.com/office/drawing/2014/main" id="{0F93D438-90B6-458D-944E-8F1B56DB7CED}"/>
              </a:ext>
            </a:extLst>
          </p:cNvPr>
          <p:cNvSpPr>
            <a:spLocks noGrp="1"/>
          </p:cNvSpPr>
          <p:nvPr>
            <p:ph type="sldNum" sz="quarter" idx="13"/>
          </p:nvPr>
        </p:nvSpPr>
        <p:spPr>
          <a:xfrm>
            <a:off x="6553200" y="6323013"/>
            <a:ext cx="2133600" cy="365125"/>
          </a:xfrm>
        </p:spPr>
        <p:txBody>
          <a:bodyPr/>
          <a:lstStyle>
            <a:lvl1pPr>
              <a:defRPr/>
            </a:lvl1pPr>
          </a:lstStyle>
          <a:p>
            <a:pPr>
              <a:defRPr/>
            </a:pPr>
            <a:fld id="{736A9479-24CF-4ADA-A8A8-6FBE1D6BCB7E}" type="slidenum">
              <a:rPr lang="en-US" altLang="en-US"/>
              <a:pPr>
                <a:defRPr/>
              </a:pPr>
              <a:t>‹#›</a:t>
            </a:fld>
            <a:endParaRPr lang="en-US" altLang="en-US"/>
          </a:p>
        </p:txBody>
      </p:sp>
    </p:spTree>
    <p:extLst>
      <p:ext uri="{BB962C8B-B14F-4D97-AF65-F5344CB8AC3E}">
        <p14:creationId xmlns:p14="http://schemas.microsoft.com/office/powerpoint/2010/main" val="2674612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77683026-0F28-46B6-B04E-CE0F8C0B6CF5}"/>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65FA823D-6BE2-4478-87B8-AA1639104A1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8BF01AFD-6497-4436-A2F2-A215F6B2A24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D92CF0C-079F-466E-9DED-68E7A7ED516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10">
            <a:extLst>
              <a:ext uri="{FF2B5EF4-FFF2-40B4-BE49-F238E27FC236}">
                <a16:creationId xmlns:a16="http://schemas.microsoft.com/office/drawing/2014/main" id="{7F45AEA7-F11C-4489-9B26-35DA322CF56D}"/>
              </a:ext>
            </a:extLst>
          </p:cNvPr>
          <p:cNvGrpSpPr>
            <a:grpSpLocks/>
          </p:cNvGrpSpPr>
          <p:nvPr userDrawn="1"/>
        </p:nvGrpSpPr>
        <p:grpSpPr bwMode="auto">
          <a:xfrm>
            <a:off x="2133600" y="6264275"/>
            <a:ext cx="7010400" cy="46038"/>
            <a:chOff x="1905000" y="6553200"/>
            <a:chExt cx="7010400" cy="45719"/>
          </a:xfrm>
        </p:grpSpPr>
        <p:sp>
          <p:nvSpPr>
            <p:cNvPr id="9" name="Rectangle 8">
              <a:extLst>
                <a:ext uri="{FF2B5EF4-FFF2-40B4-BE49-F238E27FC236}">
                  <a16:creationId xmlns:a16="http://schemas.microsoft.com/office/drawing/2014/main" id="{61F22F4A-76A6-4E0B-A727-E3DCE2BF696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3B9FDF1D-9C4A-442B-BE5D-3EE4881A7A3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CBDC968F-0232-40E6-A1F1-E13B5BEB4AD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a:extLst>
              <a:ext uri="{FF2B5EF4-FFF2-40B4-BE49-F238E27FC236}">
                <a16:creationId xmlns:a16="http://schemas.microsoft.com/office/drawing/2014/main" id="{924288C3-DCB9-4046-BC50-F29BBEC0D0C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B37FB29-EECA-41A6-9F3B-F82597893B40}"/>
              </a:ext>
            </a:extLst>
          </p:cNvPr>
          <p:cNvSpPr txBox="1">
            <a:spLocks noChangeArrowheads="1"/>
          </p:cNvSpPr>
          <p:nvPr userDrawn="1"/>
        </p:nvSpPr>
        <p:spPr bwMode="auto">
          <a:xfrm>
            <a:off x="3292475" y="6635750"/>
            <a:ext cx="58674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dirty="0">
                <a:solidFill>
                  <a:srgbClr val="101141"/>
                </a:solidFill>
              </a:rPr>
              <a:t>BITS </a:t>
            </a:r>
            <a:r>
              <a:rPr lang="en-US" altLang="en-US" sz="1100" dirty="0" err="1">
                <a:solidFill>
                  <a:srgbClr val="101141"/>
                </a:solidFill>
              </a:rPr>
              <a:t>Pilani</a:t>
            </a:r>
            <a:r>
              <a:rPr lang="en-US" altLang="en-US" sz="1100" dirty="0">
                <a:solidFill>
                  <a:srgbClr val="101141"/>
                </a:solidFill>
              </a:rPr>
              <a:t>, Dubai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4" name="Date Placeholder 1">
            <a:extLst>
              <a:ext uri="{FF2B5EF4-FFF2-40B4-BE49-F238E27FC236}">
                <a16:creationId xmlns:a16="http://schemas.microsoft.com/office/drawing/2014/main" id="{203EF0FB-7BF9-4527-8B86-319FE14015A3}"/>
              </a:ext>
            </a:extLst>
          </p:cNvPr>
          <p:cNvSpPr>
            <a:spLocks noGrp="1"/>
          </p:cNvSpPr>
          <p:nvPr>
            <p:ph type="dt" sz="half" idx="11"/>
          </p:nvPr>
        </p:nvSpPr>
        <p:spPr/>
        <p:txBody>
          <a:bodyPr/>
          <a:lstStyle>
            <a:lvl1pPr>
              <a:defRPr/>
            </a:lvl1pPr>
          </a:lstStyle>
          <a:p>
            <a:pPr>
              <a:defRPr/>
            </a:pPr>
            <a:fld id="{B12A3138-1485-4C4B-BD51-BBFC0E94D51D}" type="datetime1">
              <a:rPr lang="en-US" smtClean="0"/>
              <a:t>12/21/2023</a:t>
            </a:fld>
            <a:endParaRPr lang="en-US" dirty="0"/>
          </a:p>
        </p:txBody>
      </p:sp>
      <p:sp>
        <p:nvSpPr>
          <p:cNvPr id="15" name="Footer Placeholder 13">
            <a:extLst>
              <a:ext uri="{FF2B5EF4-FFF2-40B4-BE49-F238E27FC236}">
                <a16:creationId xmlns:a16="http://schemas.microsoft.com/office/drawing/2014/main" id="{978CEA9D-85A3-463C-9ACE-F6C3046722EB}"/>
              </a:ext>
            </a:extLst>
          </p:cNvPr>
          <p:cNvSpPr>
            <a:spLocks noGrp="1"/>
          </p:cNvSpPr>
          <p:nvPr>
            <p:ph type="ftr" sz="quarter" idx="12"/>
          </p:nvPr>
        </p:nvSpPr>
        <p:spPr/>
        <p:txBody>
          <a:bodyPr/>
          <a:lstStyle>
            <a:lvl1pPr>
              <a:defRPr/>
            </a:lvl1pPr>
          </a:lstStyle>
          <a:p>
            <a:pPr>
              <a:defRPr/>
            </a:pPr>
            <a:r>
              <a:rPr lang="en-US"/>
              <a:t>CNNs and Applications</a:t>
            </a:r>
            <a:endParaRPr lang="en-US" dirty="0"/>
          </a:p>
        </p:txBody>
      </p:sp>
      <p:sp>
        <p:nvSpPr>
          <p:cNvPr id="16" name="Slide Number Placeholder 14">
            <a:extLst>
              <a:ext uri="{FF2B5EF4-FFF2-40B4-BE49-F238E27FC236}">
                <a16:creationId xmlns:a16="http://schemas.microsoft.com/office/drawing/2014/main" id="{8181C864-84F8-429F-9658-A2CBC5EA75FD}"/>
              </a:ext>
            </a:extLst>
          </p:cNvPr>
          <p:cNvSpPr>
            <a:spLocks noGrp="1"/>
          </p:cNvSpPr>
          <p:nvPr>
            <p:ph type="sldNum" sz="quarter" idx="13"/>
          </p:nvPr>
        </p:nvSpPr>
        <p:spPr/>
        <p:txBody>
          <a:bodyPr/>
          <a:lstStyle>
            <a:lvl1pPr>
              <a:defRPr/>
            </a:lvl1pPr>
          </a:lstStyle>
          <a:p>
            <a:pPr>
              <a:defRPr/>
            </a:pPr>
            <a:fld id="{6B79C2BF-2749-4F8F-9A23-6D6A2828D062}" type="slidenum">
              <a:rPr lang="en-US" altLang="en-US"/>
              <a:pPr>
                <a:defRPr/>
              </a:pPr>
              <a:t>‹#›</a:t>
            </a:fld>
            <a:endParaRPr lang="en-US" altLang="en-US"/>
          </a:p>
        </p:txBody>
      </p:sp>
    </p:spTree>
    <p:extLst>
      <p:ext uri="{BB962C8B-B14F-4D97-AF65-F5344CB8AC3E}">
        <p14:creationId xmlns:p14="http://schemas.microsoft.com/office/powerpoint/2010/main" val="114076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DEEAAE34-AD55-43A7-9947-62E5D24CA6E7}"/>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1CE53887-C444-4EC5-85C0-4798C36A88E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A72C67D-E90B-4BCA-8557-616CBC4194E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F9AED528-C246-454B-AD2D-DF4B37573AC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3">
            <a:extLst>
              <a:ext uri="{FF2B5EF4-FFF2-40B4-BE49-F238E27FC236}">
                <a16:creationId xmlns:a16="http://schemas.microsoft.com/office/drawing/2014/main" id="{49FDD50B-3163-4B69-95E1-837F85E61F60}"/>
              </a:ext>
            </a:extLst>
          </p:cNvPr>
          <p:cNvGrpSpPr>
            <a:grpSpLocks/>
          </p:cNvGrpSpPr>
          <p:nvPr userDrawn="1"/>
        </p:nvGrpSpPr>
        <p:grpSpPr bwMode="auto">
          <a:xfrm>
            <a:off x="2133600" y="6205538"/>
            <a:ext cx="7010400" cy="46037"/>
            <a:chOff x="1905000" y="6553200"/>
            <a:chExt cx="7010400" cy="45719"/>
          </a:xfrm>
        </p:grpSpPr>
        <p:sp>
          <p:nvSpPr>
            <p:cNvPr id="11" name="Rectangle 10">
              <a:extLst>
                <a:ext uri="{FF2B5EF4-FFF2-40B4-BE49-F238E27FC236}">
                  <a16:creationId xmlns:a16="http://schemas.microsoft.com/office/drawing/2014/main" id="{86ABEE04-C24F-4176-96DB-489A4693FC1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2DCF7640-DDB2-4671-A078-82B61C3EFB5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3FEF1A4D-64A8-4B31-888D-2B854532DDB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CA6CF118-2326-43C2-B326-53537B9047EB}"/>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AC35E96-CED4-4380-AE04-7453D3711F8B}"/>
              </a:ext>
            </a:extLst>
          </p:cNvPr>
          <p:cNvSpPr txBox="1">
            <a:spLocks noChangeArrowheads="1"/>
          </p:cNvSpPr>
          <p:nvPr userDrawn="1"/>
        </p:nvSpPr>
        <p:spPr bwMode="auto">
          <a:xfrm>
            <a:off x="3276600" y="664051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dirty="0">
                <a:solidFill>
                  <a:srgbClr val="101141"/>
                </a:solidFill>
              </a:rPr>
              <a:t>BITS </a:t>
            </a:r>
            <a:r>
              <a:rPr lang="en-US" altLang="en-US" sz="1100" dirty="0" err="1">
                <a:solidFill>
                  <a:srgbClr val="101141"/>
                </a:solidFill>
              </a:rPr>
              <a:t>Pilani</a:t>
            </a:r>
            <a:r>
              <a:rPr lang="en-US" altLang="en-US" sz="1100" dirty="0">
                <a:solidFill>
                  <a:srgbClr val="101141"/>
                </a:solidFill>
              </a:rPr>
              <a:t>, Dubai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6" name="Date Placeholder 1">
            <a:extLst>
              <a:ext uri="{FF2B5EF4-FFF2-40B4-BE49-F238E27FC236}">
                <a16:creationId xmlns:a16="http://schemas.microsoft.com/office/drawing/2014/main" id="{19743173-E093-4B9F-BCAE-B952E6CB6E77}"/>
              </a:ext>
            </a:extLst>
          </p:cNvPr>
          <p:cNvSpPr>
            <a:spLocks noGrp="1"/>
          </p:cNvSpPr>
          <p:nvPr>
            <p:ph type="dt" sz="half" idx="14"/>
          </p:nvPr>
        </p:nvSpPr>
        <p:spPr/>
        <p:txBody>
          <a:bodyPr/>
          <a:lstStyle>
            <a:lvl1pPr>
              <a:defRPr/>
            </a:lvl1pPr>
          </a:lstStyle>
          <a:p>
            <a:pPr>
              <a:defRPr/>
            </a:pPr>
            <a:fld id="{D1917A55-DE8B-41EF-BF13-29AC127AF20B}" type="datetime1">
              <a:rPr lang="en-US" smtClean="0"/>
              <a:t>12/21/2023</a:t>
            </a:fld>
            <a:endParaRPr lang="en-US" dirty="0"/>
          </a:p>
        </p:txBody>
      </p:sp>
      <p:sp>
        <p:nvSpPr>
          <p:cNvPr id="17" name="Footer Placeholder 15">
            <a:extLst>
              <a:ext uri="{FF2B5EF4-FFF2-40B4-BE49-F238E27FC236}">
                <a16:creationId xmlns:a16="http://schemas.microsoft.com/office/drawing/2014/main" id="{0EE04401-807D-43D5-AC85-F2527A5D332A}"/>
              </a:ext>
            </a:extLst>
          </p:cNvPr>
          <p:cNvSpPr>
            <a:spLocks noGrp="1"/>
          </p:cNvSpPr>
          <p:nvPr>
            <p:ph type="ftr" sz="quarter" idx="15"/>
          </p:nvPr>
        </p:nvSpPr>
        <p:spPr/>
        <p:txBody>
          <a:bodyPr/>
          <a:lstStyle>
            <a:lvl1pPr>
              <a:defRPr/>
            </a:lvl1pPr>
          </a:lstStyle>
          <a:p>
            <a:pPr>
              <a:defRPr/>
            </a:pPr>
            <a:r>
              <a:rPr lang="en-US"/>
              <a:t>CNNs and Applications</a:t>
            </a:r>
            <a:endParaRPr lang="en-US" dirty="0"/>
          </a:p>
        </p:txBody>
      </p:sp>
      <p:sp>
        <p:nvSpPr>
          <p:cNvPr id="18" name="Slide Number Placeholder 16">
            <a:extLst>
              <a:ext uri="{FF2B5EF4-FFF2-40B4-BE49-F238E27FC236}">
                <a16:creationId xmlns:a16="http://schemas.microsoft.com/office/drawing/2014/main" id="{C8D4BBBC-EECD-4681-B5DB-7EDDC0BF5AA8}"/>
              </a:ext>
            </a:extLst>
          </p:cNvPr>
          <p:cNvSpPr>
            <a:spLocks noGrp="1"/>
          </p:cNvSpPr>
          <p:nvPr>
            <p:ph type="sldNum" sz="quarter" idx="16"/>
          </p:nvPr>
        </p:nvSpPr>
        <p:spPr/>
        <p:txBody>
          <a:bodyPr/>
          <a:lstStyle>
            <a:lvl1pPr>
              <a:defRPr/>
            </a:lvl1pPr>
          </a:lstStyle>
          <a:p>
            <a:pPr>
              <a:defRPr/>
            </a:pPr>
            <a:fld id="{4B340CA3-624D-4D27-A9C4-36AF8F0578C1}" type="slidenum">
              <a:rPr lang="en-US" altLang="en-US"/>
              <a:pPr>
                <a:defRPr/>
              </a:pPr>
              <a:t>‹#›</a:t>
            </a:fld>
            <a:endParaRPr lang="en-US" altLang="en-US" dirty="0"/>
          </a:p>
        </p:txBody>
      </p:sp>
    </p:spTree>
    <p:extLst>
      <p:ext uri="{BB962C8B-B14F-4D97-AF65-F5344CB8AC3E}">
        <p14:creationId xmlns:p14="http://schemas.microsoft.com/office/powerpoint/2010/main" val="2126613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5B35826D-AACB-4920-A1FE-42A349FAF4DD}"/>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63AEFC73-B61B-4BFA-9387-8B185DCA819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234BE486-CB9F-43DA-82AF-3A55FFE43F1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A9580EA4-5640-444F-8D24-965FEA38551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AEA380F6-E31F-45A9-B247-2ED0C2CF9E28}"/>
              </a:ext>
            </a:extLst>
          </p:cNvPr>
          <p:cNvGrpSpPr>
            <a:grpSpLocks/>
          </p:cNvGrpSpPr>
          <p:nvPr userDrawn="1"/>
        </p:nvGrpSpPr>
        <p:grpSpPr bwMode="auto">
          <a:xfrm>
            <a:off x="2133600" y="6230938"/>
            <a:ext cx="7010400" cy="46037"/>
            <a:chOff x="1905000" y="6553200"/>
            <a:chExt cx="7010400" cy="45719"/>
          </a:xfrm>
        </p:grpSpPr>
        <p:sp>
          <p:nvSpPr>
            <p:cNvPr id="11" name="Rectangle 10">
              <a:extLst>
                <a:ext uri="{FF2B5EF4-FFF2-40B4-BE49-F238E27FC236}">
                  <a16:creationId xmlns:a16="http://schemas.microsoft.com/office/drawing/2014/main" id="{7A86A6EC-85B6-4587-BF35-B98E464B208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FEC1A3F1-715B-4154-8289-E6C8AF34F99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B17BC56D-75A5-48D6-BC7D-0AA923A9EF8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5957D7AF-A68A-49BD-8DCA-5A0EDDACE8EB}"/>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CDD1C8D1-4EE3-4D6D-B8FF-C98F56E974B1}"/>
              </a:ext>
            </a:extLst>
          </p:cNvPr>
          <p:cNvSpPr txBox="1">
            <a:spLocks noChangeArrowheads="1"/>
          </p:cNvSpPr>
          <p:nvPr userDrawn="1"/>
        </p:nvSpPr>
        <p:spPr bwMode="auto">
          <a:xfrm>
            <a:off x="3276600" y="6665913"/>
            <a:ext cx="58674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dirty="0">
                <a:solidFill>
                  <a:srgbClr val="101141"/>
                </a:solidFill>
              </a:rPr>
              <a:t>BITS </a:t>
            </a:r>
            <a:r>
              <a:rPr lang="en-US" altLang="en-US" sz="1100" dirty="0" err="1">
                <a:solidFill>
                  <a:srgbClr val="101141"/>
                </a:solidFill>
              </a:rPr>
              <a:t>Pilani</a:t>
            </a:r>
            <a:r>
              <a:rPr lang="en-US" altLang="en-US" sz="1100" dirty="0">
                <a:solidFill>
                  <a:srgbClr val="101141"/>
                </a:solidFill>
              </a:rPr>
              <a:t>, Dubai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6" name="Date Placeholder 15">
            <a:extLst>
              <a:ext uri="{FF2B5EF4-FFF2-40B4-BE49-F238E27FC236}">
                <a16:creationId xmlns:a16="http://schemas.microsoft.com/office/drawing/2014/main" id="{608B10C7-53D1-45B4-9089-6AC144C94DA1}"/>
              </a:ext>
            </a:extLst>
          </p:cNvPr>
          <p:cNvSpPr>
            <a:spLocks noGrp="1"/>
          </p:cNvSpPr>
          <p:nvPr>
            <p:ph type="dt" sz="half" idx="11"/>
          </p:nvPr>
        </p:nvSpPr>
        <p:spPr/>
        <p:txBody>
          <a:bodyPr/>
          <a:lstStyle>
            <a:lvl1pPr>
              <a:defRPr/>
            </a:lvl1pPr>
          </a:lstStyle>
          <a:p>
            <a:pPr>
              <a:defRPr/>
            </a:pPr>
            <a:fld id="{C0A27010-B924-4196-9CFD-79EC48A50876}" type="datetime1">
              <a:rPr lang="en-US" smtClean="0"/>
              <a:t>12/21/2023</a:t>
            </a:fld>
            <a:endParaRPr lang="en-US" dirty="0"/>
          </a:p>
        </p:txBody>
      </p:sp>
      <p:sp>
        <p:nvSpPr>
          <p:cNvPr id="17" name="Footer Placeholder 16">
            <a:extLst>
              <a:ext uri="{FF2B5EF4-FFF2-40B4-BE49-F238E27FC236}">
                <a16:creationId xmlns:a16="http://schemas.microsoft.com/office/drawing/2014/main" id="{F2B005E9-DB4D-41D3-9511-5C5838CCB49B}"/>
              </a:ext>
            </a:extLst>
          </p:cNvPr>
          <p:cNvSpPr>
            <a:spLocks noGrp="1"/>
          </p:cNvSpPr>
          <p:nvPr>
            <p:ph type="ftr" sz="quarter" idx="12"/>
          </p:nvPr>
        </p:nvSpPr>
        <p:spPr/>
        <p:txBody>
          <a:bodyPr/>
          <a:lstStyle>
            <a:lvl1pPr>
              <a:defRPr/>
            </a:lvl1pPr>
          </a:lstStyle>
          <a:p>
            <a:pPr>
              <a:defRPr/>
            </a:pPr>
            <a:r>
              <a:rPr lang="en-US"/>
              <a:t>CNNs and Applications</a:t>
            </a:r>
            <a:endParaRPr lang="en-US" dirty="0"/>
          </a:p>
        </p:txBody>
      </p:sp>
      <p:sp>
        <p:nvSpPr>
          <p:cNvPr id="18" name="Slide Number Placeholder 17">
            <a:extLst>
              <a:ext uri="{FF2B5EF4-FFF2-40B4-BE49-F238E27FC236}">
                <a16:creationId xmlns:a16="http://schemas.microsoft.com/office/drawing/2014/main" id="{B8903C54-FF50-4A1A-AC17-A7E5C87F9C86}"/>
              </a:ext>
            </a:extLst>
          </p:cNvPr>
          <p:cNvSpPr>
            <a:spLocks noGrp="1"/>
          </p:cNvSpPr>
          <p:nvPr>
            <p:ph type="sldNum" sz="quarter" idx="13"/>
          </p:nvPr>
        </p:nvSpPr>
        <p:spPr/>
        <p:txBody>
          <a:bodyPr/>
          <a:lstStyle>
            <a:lvl1pPr>
              <a:defRPr/>
            </a:lvl1pPr>
          </a:lstStyle>
          <a:p>
            <a:pPr>
              <a:defRPr/>
            </a:pPr>
            <a:fld id="{F97A0249-4C59-4872-8CD9-0E0527A26655}" type="slidenum">
              <a:rPr lang="en-US" altLang="en-US"/>
              <a:pPr>
                <a:defRPr/>
              </a:pPr>
              <a:t>‹#›</a:t>
            </a:fld>
            <a:endParaRPr lang="en-US" altLang="en-US" dirty="0"/>
          </a:p>
        </p:txBody>
      </p:sp>
    </p:spTree>
    <p:extLst>
      <p:ext uri="{BB962C8B-B14F-4D97-AF65-F5344CB8AC3E}">
        <p14:creationId xmlns:p14="http://schemas.microsoft.com/office/powerpoint/2010/main" val="1963927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69520B-92FD-40EC-886B-66A3EA41727A}"/>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26EC8597-B302-4056-815D-F690E580F9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434AE53-889F-4D72-B686-1A3681DE27DB}"/>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4D3B3B97-BAF9-4373-A55C-E0299515C09E}" type="datetime1">
              <a:rPr lang="en-US" smtClean="0"/>
              <a:t>12/21/2023</a:t>
            </a:fld>
            <a:endParaRPr lang="en-US" dirty="0"/>
          </a:p>
        </p:txBody>
      </p:sp>
      <p:sp>
        <p:nvSpPr>
          <p:cNvPr id="5" name="Footer Placeholder 4">
            <a:extLst>
              <a:ext uri="{FF2B5EF4-FFF2-40B4-BE49-F238E27FC236}">
                <a16:creationId xmlns:a16="http://schemas.microsoft.com/office/drawing/2014/main" id="{6B53743E-0D6F-4A2C-BE9F-94EF3CB650D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85FAE256-FCF3-406F-97DC-D093CDEF5C8F}"/>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D0122EA4-492B-47AA-968E-00A1C837ED8C}"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5469" r:id="rId1"/>
    <p:sldLayoutId id="2147485470" r:id="rId2"/>
    <p:sldLayoutId id="2147485471" r:id="rId3"/>
    <p:sldLayoutId id="2147485472" r:id="rId4"/>
    <p:sldLayoutId id="2147485473" r:id="rId5"/>
    <p:sldLayoutId id="2147485474" r:id="rId6"/>
    <p:sldLayoutId id="2147485475" r:id="rId7"/>
    <p:sldLayoutId id="2147485476" r:id="rId8"/>
    <p:sldLayoutId id="2147485477" r:id="rId9"/>
    <p:sldLayoutId id="2147485478" r:id="rId10"/>
    <p:sldLayoutId id="2147485479" r:id="rId11"/>
    <p:sldLayoutId id="2147485467" r:id="rId12"/>
    <p:sldLayoutId id="2147485480" r:id="rId13"/>
    <p:sldLayoutId id="2147485481" r:id="rId14"/>
    <p:sldLayoutId id="2147485468" r:id="rId15"/>
    <p:sldLayoutId id="2147485482" r:id="rId16"/>
    <p:sldLayoutId id="2147485483" r:id="rId17"/>
  </p:sldLayoutIdLst>
  <p:hf hdr="0"/>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gif"/><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gif"/><Relationship Id="rId7" Type="http://schemas.openxmlformats.org/officeDocument/2006/relationships/image" Target="../media/image16.gif"/><Relationship Id="rId2" Type="http://schemas.openxmlformats.org/officeDocument/2006/relationships/image" Target="../media/image11.gif"/><Relationship Id="rId1" Type="http://schemas.openxmlformats.org/officeDocument/2006/relationships/slideLayout" Target="../slideLayouts/slideLayout4.xml"/><Relationship Id="rId6" Type="http://schemas.openxmlformats.org/officeDocument/2006/relationships/image" Target="../media/image15.gif"/><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gif"/><Relationship Id="rId9" Type="http://schemas.openxmlformats.org/officeDocument/2006/relationships/image" Target="../media/image1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A2E876-88DF-4130-9776-BA59B3FB4312}"/>
              </a:ext>
            </a:extLst>
          </p:cNvPr>
          <p:cNvSpPr>
            <a:spLocks noGrp="1"/>
          </p:cNvSpPr>
          <p:nvPr>
            <p:ph type="title"/>
          </p:nvPr>
        </p:nvSpPr>
        <p:spPr/>
        <p:txBody>
          <a:bodyPr/>
          <a:lstStyle/>
          <a:p>
            <a:pPr eaLnBrk="1" fontAlgn="auto" hangingPunct="1">
              <a:spcAft>
                <a:spcPts val="0"/>
              </a:spcAft>
              <a:defRPr/>
            </a:pPr>
            <a:r>
              <a:rPr lang="en-US" sz="3200" dirty="0"/>
              <a:t>Convolutional Neural Networks (CNNs) and Applications</a:t>
            </a:r>
          </a:p>
        </p:txBody>
      </p:sp>
      <p:sp>
        <p:nvSpPr>
          <p:cNvPr id="18435" name="Content Placeholder 5">
            <a:extLst>
              <a:ext uri="{FF2B5EF4-FFF2-40B4-BE49-F238E27FC236}">
                <a16:creationId xmlns:a16="http://schemas.microsoft.com/office/drawing/2014/main" id="{A2B3335E-386A-4AAB-B879-8D2699D6FF6A}"/>
              </a:ext>
            </a:extLst>
          </p:cNvPr>
          <p:cNvSpPr>
            <a:spLocks noGrp="1"/>
          </p:cNvSpPr>
          <p:nvPr>
            <p:ph sz="quarter" idx="13"/>
          </p:nvPr>
        </p:nvSpPr>
        <p:spPr/>
        <p:txBody>
          <a:bodyPr/>
          <a:lstStyle/>
          <a:p>
            <a:pPr eaLnBrk="1" hangingPunct="1">
              <a:spcBef>
                <a:spcPct val="0"/>
              </a:spcBef>
            </a:pPr>
            <a:r>
              <a:rPr lang="en-US" altLang="en-US" dirty="0"/>
              <a:t>Dr. J Angel Arul Jothi</a:t>
            </a:r>
          </a:p>
          <a:p>
            <a:pPr eaLnBrk="1" hangingPunct="1">
              <a:spcBef>
                <a:spcPct val="0"/>
              </a:spcBef>
            </a:pPr>
            <a:r>
              <a:rPr lang="en-US" altLang="en-US" dirty="0"/>
              <a:t>Assistant Professor</a:t>
            </a:r>
          </a:p>
          <a:p>
            <a:pPr eaLnBrk="1" hangingPunct="1">
              <a:spcBef>
                <a:spcPct val="0"/>
              </a:spcBef>
            </a:pPr>
            <a:r>
              <a:rPr lang="en-US" altLang="en-US" dirty="0"/>
              <a:t>Department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88BEC5-0048-4B23-96B5-56A859BC1018}"/>
              </a:ext>
            </a:extLst>
          </p:cNvPr>
          <p:cNvSpPr>
            <a:spLocks noGrp="1"/>
          </p:cNvSpPr>
          <p:nvPr>
            <p:ph idx="1"/>
          </p:nvPr>
        </p:nvSpPr>
        <p:spPr/>
        <p:txBody>
          <a:bodyPr/>
          <a:lstStyle/>
          <a:p>
            <a:r>
              <a:rPr lang="en-GB" dirty="0"/>
              <a:t>Computer vison based tasks</a:t>
            </a:r>
          </a:p>
          <a:p>
            <a:pPr lvl="1"/>
            <a:r>
              <a:rPr lang="en-US" dirty="0"/>
              <a:t>Document analysis (Character recognition), Object recognition, Segmentation, Image classification, Automatic image captioning, Image based recommender systems, facial recognition, medical image analysis etc.,</a:t>
            </a:r>
            <a:endParaRPr lang="en-AE" dirty="0"/>
          </a:p>
          <a:p>
            <a:pPr lvl="1"/>
            <a:endParaRPr lang="en-AE" dirty="0"/>
          </a:p>
        </p:txBody>
      </p:sp>
      <p:sp>
        <p:nvSpPr>
          <p:cNvPr id="3" name="Content Placeholder 2">
            <a:extLst>
              <a:ext uri="{FF2B5EF4-FFF2-40B4-BE49-F238E27FC236}">
                <a16:creationId xmlns:a16="http://schemas.microsoft.com/office/drawing/2014/main" id="{5E290A9D-2C37-463C-B54C-2CD8D758512F}"/>
              </a:ext>
            </a:extLst>
          </p:cNvPr>
          <p:cNvSpPr>
            <a:spLocks noGrp="1"/>
          </p:cNvSpPr>
          <p:nvPr>
            <p:ph sz="quarter" idx="10"/>
          </p:nvPr>
        </p:nvSpPr>
        <p:spPr/>
        <p:txBody>
          <a:bodyPr/>
          <a:lstStyle/>
          <a:p>
            <a:r>
              <a:rPr lang="en-GB" dirty="0"/>
              <a:t>Applications of CNNs</a:t>
            </a:r>
            <a:endParaRPr lang="en-AE" dirty="0"/>
          </a:p>
        </p:txBody>
      </p:sp>
      <p:sp>
        <p:nvSpPr>
          <p:cNvPr id="4" name="Date Placeholder 3">
            <a:extLst>
              <a:ext uri="{FF2B5EF4-FFF2-40B4-BE49-F238E27FC236}">
                <a16:creationId xmlns:a16="http://schemas.microsoft.com/office/drawing/2014/main" id="{E319D9ED-DD53-42D7-BE42-2AA093595C29}"/>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F7BF5EF8-5450-423E-B989-D75773F31CF6}"/>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45D368F-DBFB-4728-90E3-3F788CAEBEAB}"/>
              </a:ext>
            </a:extLst>
          </p:cNvPr>
          <p:cNvSpPr>
            <a:spLocks noGrp="1"/>
          </p:cNvSpPr>
          <p:nvPr>
            <p:ph type="sldNum" sz="quarter" idx="13"/>
          </p:nvPr>
        </p:nvSpPr>
        <p:spPr/>
        <p:txBody>
          <a:bodyPr/>
          <a:lstStyle/>
          <a:p>
            <a:pPr>
              <a:defRPr/>
            </a:pPr>
            <a:fld id="{9544C8DD-E839-4A64-8744-5FDFE6B0E371}" type="slidenum">
              <a:rPr lang="en-US" altLang="en-US" smtClean="0"/>
              <a:pPr>
                <a:defRPr/>
              </a:pPr>
              <a:t>10</a:t>
            </a:fld>
            <a:endParaRPr lang="en-US" altLang="en-US"/>
          </a:p>
        </p:txBody>
      </p:sp>
      <p:pic>
        <p:nvPicPr>
          <p:cNvPr id="3076" name="Picture 4" descr="Simple Hand Gesture Recognition Code - Hand tracking - Mediapipe · GitHub">
            <a:extLst>
              <a:ext uri="{FF2B5EF4-FFF2-40B4-BE49-F238E27FC236}">
                <a16:creationId xmlns:a16="http://schemas.microsoft.com/office/drawing/2014/main" id="{8026268D-D3C2-4143-9DEC-B032190482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43163" y="4101655"/>
            <a:ext cx="2128837" cy="1508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rtificial Intelligence and Applications: Neural Style Transfer">
            <a:extLst>
              <a:ext uri="{FF2B5EF4-FFF2-40B4-BE49-F238E27FC236}">
                <a16:creationId xmlns:a16="http://schemas.microsoft.com/office/drawing/2014/main" id="{A74DEFD4-AECE-45B6-9EF1-BF7D11968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627" y="4163742"/>
            <a:ext cx="4222282" cy="17421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370B3F-81E9-4728-BA43-593EC21B6B13}"/>
              </a:ext>
            </a:extLst>
          </p:cNvPr>
          <p:cNvSpPr txBox="1"/>
          <p:nvPr/>
        </p:nvSpPr>
        <p:spPr>
          <a:xfrm>
            <a:off x="2476500" y="5676290"/>
            <a:ext cx="2095500" cy="276999"/>
          </a:xfrm>
          <a:prstGeom prst="rect">
            <a:avLst/>
          </a:prstGeom>
          <a:noFill/>
        </p:spPr>
        <p:txBody>
          <a:bodyPr wrap="square" rtlCol="0">
            <a:spAutoFit/>
          </a:bodyPr>
          <a:lstStyle/>
          <a:p>
            <a:r>
              <a:rPr lang="en-GB" sz="1200" dirty="0"/>
              <a:t>Sign language recognition</a:t>
            </a:r>
            <a:endParaRPr lang="en-AE" sz="1200" dirty="0"/>
          </a:p>
        </p:txBody>
      </p:sp>
      <p:sp>
        <p:nvSpPr>
          <p:cNvPr id="11" name="TextBox 10">
            <a:extLst>
              <a:ext uri="{FF2B5EF4-FFF2-40B4-BE49-F238E27FC236}">
                <a16:creationId xmlns:a16="http://schemas.microsoft.com/office/drawing/2014/main" id="{2CD56BC5-BB84-436F-871E-98CEF2478BB1}"/>
              </a:ext>
            </a:extLst>
          </p:cNvPr>
          <p:cNvSpPr txBox="1"/>
          <p:nvPr/>
        </p:nvSpPr>
        <p:spPr>
          <a:xfrm>
            <a:off x="5781558" y="5824344"/>
            <a:ext cx="1794109" cy="276999"/>
          </a:xfrm>
          <a:prstGeom prst="rect">
            <a:avLst/>
          </a:prstGeom>
          <a:noFill/>
        </p:spPr>
        <p:txBody>
          <a:bodyPr wrap="square" rtlCol="0">
            <a:spAutoFit/>
          </a:bodyPr>
          <a:lstStyle/>
          <a:p>
            <a:r>
              <a:rPr lang="en-GB" sz="1200" dirty="0"/>
              <a:t>Neural style transfer</a:t>
            </a:r>
            <a:endParaRPr lang="en-AE" sz="1200" dirty="0"/>
          </a:p>
        </p:txBody>
      </p:sp>
      <p:pic>
        <p:nvPicPr>
          <p:cNvPr id="1026" name="Picture 2" descr="Image Classification using CNN | Deep Learning Tutorial | Machine Learning  Project 9 | Edureka - YouTube">
            <a:extLst>
              <a:ext uri="{FF2B5EF4-FFF2-40B4-BE49-F238E27FC236}">
                <a16:creationId xmlns:a16="http://schemas.microsoft.com/office/drawing/2014/main" id="{D40BDB20-BD1E-486F-962E-A888514CEC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666" b="40476"/>
          <a:stretch/>
        </p:blipFill>
        <p:spPr bwMode="auto">
          <a:xfrm>
            <a:off x="0" y="4168114"/>
            <a:ext cx="2334602" cy="14063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FCBCB7-A801-4ED0-AEFA-2EFCBA7ADA22}"/>
              </a:ext>
            </a:extLst>
          </p:cNvPr>
          <p:cNvSpPr txBox="1"/>
          <p:nvPr/>
        </p:nvSpPr>
        <p:spPr>
          <a:xfrm>
            <a:off x="359569" y="5573321"/>
            <a:ext cx="2095500" cy="276999"/>
          </a:xfrm>
          <a:prstGeom prst="rect">
            <a:avLst/>
          </a:prstGeom>
          <a:noFill/>
        </p:spPr>
        <p:txBody>
          <a:bodyPr wrap="square" rtlCol="0">
            <a:spAutoFit/>
          </a:bodyPr>
          <a:lstStyle/>
          <a:p>
            <a:r>
              <a:rPr lang="en-GB" sz="1200" dirty="0"/>
              <a:t>Image classification</a:t>
            </a:r>
            <a:endParaRPr lang="en-AE" sz="1200" dirty="0"/>
          </a:p>
        </p:txBody>
      </p:sp>
    </p:spTree>
    <p:extLst>
      <p:ext uri="{BB962C8B-B14F-4D97-AF65-F5344CB8AC3E}">
        <p14:creationId xmlns:p14="http://schemas.microsoft.com/office/powerpoint/2010/main" val="2833786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bject recognition tech camera GIF - Find on GIFER">
            <a:extLst>
              <a:ext uri="{FF2B5EF4-FFF2-40B4-BE49-F238E27FC236}">
                <a16:creationId xmlns:a16="http://schemas.microsoft.com/office/drawing/2014/main" id="{A91BA54A-B238-4DC3-A5A0-2BFC7D818F2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411480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14F3E39-39F1-45DE-BB24-6AB96997BD83}"/>
              </a:ext>
            </a:extLst>
          </p:cNvPr>
          <p:cNvSpPr>
            <a:spLocks noGrp="1"/>
          </p:cNvSpPr>
          <p:nvPr>
            <p:ph sz="quarter" idx="10"/>
          </p:nvPr>
        </p:nvSpPr>
        <p:spPr>
          <a:xfrm>
            <a:off x="-1" y="-33997"/>
            <a:ext cx="6678613" cy="948397"/>
          </a:xfrm>
          <a:solidFill>
            <a:schemeClr val="accent2">
              <a:lumMod val="40000"/>
              <a:lumOff val="60000"/>
            </a:schemeClr>
          </a:solidFill>
        </p:spPr>
        <p:txBody>
          <a:bodyPr/>
          <a:lstStyle/>
          <a:p>
            <a:r>
              <a:rPr lang="en-GB" dirty="0"/>
              <a:t>Applications of CNNs</a:t>
            </a:r>
            <a:endParaRPr lang="en-AE" dirty="0"/>
          </a:p>
        </p:txBody>
      </p:sp>
      <p:sp>
        <p:nvSpPr>
          <p:cNvPr id="4" name="Date Placeholder 3">
            <a:extLst>
              <a:ext uri="{FF2B5EF4-FFF2-40B4-BE49-F238E27FC236}">
                <a16:creationId xmlns:a16="http://schemas.microsoft.com/office/drawing/2014/main" id="{39122939-CBFF-4D62-B6B1-EF3B2378D592}"/>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047FEF67-1A9D-42E3-BBEB-959C974AF1D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410A9187-57BA-4A06-B095-68106F3C7AFE}"/>
              </a:ext>
            </a:extLst>
          </p:cNvPr>
          <p:cNvSpPr>
            <a:spLocks noGrp="1"/>
          </p:cNvSpPr>
          <p:nvPr>
            <p:ph type="sldNum" sz="quarter" idx="13"/>
          </p:nvPr>
        </p:nvSpPr>
        <p:spPr/>
        <p:txBody>
          <a:bodyPr/>
          <a:lstStyle/>
          <a:p>
            <a:pPr>
              <a:defRPr/>
            </a:pPr>
            <a:fld id="{9544C8DD-E839-4A64-8744-5FDFE6B0E371}" type="slidenum">
              <a:rPr lang="en-US" altLang="en-US" smtClean="0"/>
              <a:pPr>
                <a:defRPr/>
              </a:pPr>
              <a:t>11</a:t>
            </a:fld>
            <a:endParaRPr lang="en-US" altLang="en-US"/>
          </a:p>
        </p:txBody>
      </p:sp>
      <p:pic>
        <p:nvPicPr>
          <p:cNvPr id="2050" name="Picture 2" descr="Introduction to Semantic Image Segmentation | by Vidit Jain | Analytics  Vidhya | Medium">
            <a:extLst>
              <a:ext uri="{FF2B5EF4-FFF2-40B4-BE49-F238E27FC236}">
                <a16:creationId xmlns:a16="http://schemas.microsoft.com/office/drawing/2014/main" id="{E559F11E-57D9-4B21-917A-32321970C71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914400"/>
            <a:ext cx="3533831" cy="19907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nt Disease Detection using the PlantDoc Dataset and PyTorch">
            <a:extLst>
              <a:ext uri="{FF2B5EF4-FFF2-40B4-BE49-F238E27FC236}">
                <a16:creationId xmlns:a16="http://schemas.microsoft.com/office/drawing/2014/main" id="{5781BA5A-CE43-4F3A-9402-3D7E8D90F7D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41265" y="685800"/>
            <a:ext cx="2621137" cy="218598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uilding a Visual Similarity-based Recommendation System Using Python | by  vikashraj luhaniwal | Geek Culture | Medium">
            <a:extLst>
              <a:ext uri="{FF2B5EF4-FFF2-40B4-BE49-F238E27FC236}">
                <a16:creationId xmlns:a16="http://schemas.microsoft.com/office/drawing/2014/main" id="{041F65E3-24FA-4077-B4B7-93EEDA5218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04512"/>
            <a:ext cx="3193366" cy="18772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utomatic Image Captioning">
            <a:extLst>
              <a:ext uri="{FF2B5EF4-FFF2-40B4-BE49-F238E27FC236}">
                <a16:creationId xmlns:a16="http://schemas.microsoft.com/office/drawing/2014/main" id="{5670F6B6-5F34-4DE9-9932-769DC72B64D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0" y="4799623"/>
            <a:ext cx="3124200" cy="147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ow to Virtually Try On Engagement Rings">
            <a:extLst>
              <a:ext uri="{FF2B5EF4-FFF2-40B4-BE49-F238E27FC236}">
                <a16:creationId xmlns:a16="http://schemas.microsoft.com/office/drawing/2014/main" id="{45C1AB2A-0F1C-4B7B-BF76-8A3BB36BE8D6}"/>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2957513"/>
            <a:ext cx="3537977" cy="18772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eep learning in the grading of diabetic retinopathy: A review - Tajudin -  2022 - IET Computer Vision - Wiley Online Library">
            <a:extLst>
              <a:ext uri="{FF2B5EF4-FFF2-40B4-BE49-F238E27FC236}">
                <a16:creationId xmlns:a16="http://schemas.microsoft.com/office/drawing/2014/main" id="{A547020A-A75D-496F-BE12-1AB5F62DAD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9195" y="2904512"/>
            <a:ext cx="2304805" cy="193025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Facial Expression Recognition on FIFA videos using Deep Learning: World Cup  Edition | by Saurabh Charde | AI Enigma | Medium">
            <a:extLst>
              <a:ext uri="{FF2B5EF4-FFF2-40B4-BE49-F238E27FC236}">
                <a16:creationId xmlns:a16="http://schemas.microsoft.com/office/drawing/2014/main" id="{80C07A8B-893A-4A82-8C7F-B6F3AB8A62AD}"/>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193366" y="4825311"/>
            <a:ext cx="3053883" cy="1372577"/>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spj.science.org/cms/10.34133/research.0011/asset/51507da4-6aa1-4cdf-9e56-94a76a7c2596/assets/graphic/research.0011.fig.001.jpg">
            <a:extLst>
              <a:ext uri="{FF2B5EF4-FFF2-40B4-BE49-F238E27FC236}">
                <a16:creationId xmlns:a16="http://schemas.microsoft.com/office/drawing/2014/main" id="{9D6CEDC0-80E2-4166-9260-7FA1530728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1867" y="4804405"/>
            <a:ext cx="2872133" cy="13934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F58D992-365B-4257-A7E3-7EB263E29FBC}"/>
              </a:ext>
            </a:extLst>
          </p:cNvPr>
          <p:cNvSpPr txBox="1"/>
          <p:nvPr/>
        </p:nvSpPr>
        <p:spPr>
          <a:xfrm>
            <a:off x="520550" y="914400"/>
            <a:ext cx="1794109" cy="276999"/>
          </a:xfrm>
          <a:prstGeom prst="rect">
            <a:avLst/>
          </a:prstGeom>
          <a:noFill/>
        </p:spPr>
        <p:txBody>
          <a:bodyPr wrap="square" rtlCol="0">
            <a:spAutoFit/>
          </a:bodyPr>
          <a:lstStyle/>
          <a:p>
            <a:r>
              <a:rPr lang="en-GB" sz="1200" dirty="0">
                <a:solidFill>
                  <a:schemeClr val="bg1"/>
                </a:solidFill>
              </a:rPr>
              <a:t>Object Recognition</a:t>
            </a:r>
            <a:endParaRPr lang="en-AE" sz="1200" dirty="0">
              <a:solidFill>
                <a:schemeClr val="bg1"/>
              </a:solidFill>
            </a:endParaRPr>
          </a:p>
        </p:txBody>
      </p:sp>
      <p:sp>
        <p:nvSpPr>
          <p:cNvPr id="16" name="TextBox 15">
            <a:extLst>
              <a:ext uri="{FF2B5EF4-FFF2-40B4-BE49-F238E27FC236}">
                <a16:creationId xmlns:a16="http://schemas.microsoft.com/office/drawing/2014/main" id="{4C26C635-8AEE-4B47-962C-7FE1F444EA31}"/>
              </a:ext>
            </a:extLst>
          </p:cNvPr>
          <p:cNvSpPr txBox="1"/>
          <p:nvPr/>
        </p:nvSpPr>
        <p:spPr>
          <a:xfrm>
            <a:off x="3768491" y="942201"/>
            <a:ext cx="1794109" cy="276999"/>
          </a:xfrm>
          <a:prstGeom prst="rect">
            <a:avLst/>
          </a:prstGeom>
          <a:noFill/>
        </p:spPr>
        <p:txBody>
          <a:bodyPr wrap="square" rtlCol="0">
            <a:spAutoFit/>
          </a:bodyPr>
          <a:lstStyle/>
          <a:p>
            <a:r>
              <a:rPr lang="en-GB" sz="1200" dirty="0">
                <a:solidFill>
                  <a:schemeClr val="bg1"/>
                </a:solidFill>
              </a:rPr>
              <a:t>Autonomous driving</a:t>
            </a:r>
            <a:endParaRPr lang="en-AE" sz="1200" dirty="0">
              <a:solidFill>
                <a:schemeClr val="bg1"/>
              </a:solidFill>
            </a:endParaRPr>
          </a:p>
        </p:txBody>
      </p:sp>
      <p:sp>
        <p:nvSpPr>
          <p:cNvPr id="17" name="TextBox 16">
            <a:extLst>
              <a:ext uri="{FF2B5EF4-FFF2-40B4-BE49-F238E27FC236}">
                <a16:creationId xmlns:a16="http://schemas.microsoft.com/office/drawing/2014/main" id="{A38EEB9A-C9DD-4CE5-9152-089998FE72C8}"/>
              </a:ext>
            </a:extLst>
          </p:cNvPr>
          <p:cNvSpPr txBox="1"/>
          <p:nvPr/>
        </p:nvSpPr>
        <p:spPr>
          <a:xfrm>
            <a:off x="6839195" y="1094601"/>
            <a:ext cx="2304805" cy="276999"/>
          </a:xfrm>
          <a:prstGeom prst="rect">
            <a:avLst/>
          </a:prstGeom>
          <a:noFill/>
        </p:spPr>
        <p:txBody>
          <a:bodyPr wrap="square" rtlCol="0">
            <a:spAutoFit/>
          </a:bodyPr>
          <a:lstStyle/>
          <a:p>
            <a:r>
              <a:rPr lang="en-GB" sz="1200" dirty="0">
                <a:solidFill>
                  <a:schemeClr val="bg1"/>
                </a:solidFill>
              </a:rPr>
              <a:t>Plant leaf  disease detection</a:t>
            </a:r>
            <a:endParaRPr lang="en-AE" sz="1200" dirty="0">
              <a:solidFill>
                <a:schemeClr val="bg1"/>
              </a:solidFill>
            </a:endParaRPr>
          </a:p>
        </p:txBody>
      </p:sp>
      <p:sp>
        <p:nvSpPr>
          <p:cNvPr id="18" name="TextBox 17">
            <a:extLst>
              <a:ext uri="{FF2B5EF4-FFF2-40B4-BE49-F238E27FC236}">
                <a16:creationId xmlns:a16="http://schemas.microsoft.com/office/drawing/2014/main" id="{532E4A34-F626-4019-83EF-129F2BC0FB5E}"/>
              </a:ext>
            </a:extLst>
          </p:cNvPr>
          <p:cNvSpPr txBox="1"/>
          <p:nvPr/>
        </p:nvSpPr>
        <p:spPr>
          <a:xfrm>
            <a:off x="1944075" y="3404059"/>
            <a:ext cx="1354255" cy="461665"/>
          </a:xfrm>
          <a:prstGeom prst="rect">
            <a:avLst/>
          </a:prstGeom>
          <a:noFill/>
        </p:spPr>
        <p:txBody>
          <a:bodyPr wrap="square" rtlCol="0">
            <a:spAutoFit/>
          </a:bodyPr>
          <a:lstStyle/>
          <a:p>
            <a:r>
              <a:rPr lang="en-GB" sz="1200" dirty="0"/>
              <a:t>Image based recommendation</a:t>
            </a:r>
            <a:endParaRPr lang="en-AE" sz="1200" dirty="0"/>
          </a:p>
        </p:txBody>
      </p:sp>
      <p:sp>
        <p:nvSpPr>
          <p:cNvPr id="19" name="TextBox 18">
            <a:extLst>
              <a:ext uri="{FF2B5EF4-FFF2-40B4-BE49-F238E27FC236}">
                <a16:creationId xmlns:a16="http://schemas.microsoft.com/office/drawing/2014/main" id="{992BBC31-14AF-41D5-9CCD-CA1D8A0D281E}"/>
              </a:ext>
            </a:extLst>
          </p:cNvPr>
          <p:cNvSpPr txBox="1"/>
          <p:nvPr/>
        </p:nvSpPr>
        <p:spPr>
          <a:xfrm>
            <a:off x="3294184" y="3712068"/>
            <a:ext cx="1125416" cy="276999"/>
          </a:xfrm>
          <a:prstGeom prst="rect">
            <a:avLst/>
          </a:prstGeom>
          <a:noFill/>
        </p:spPr>
        <p:txBody>
          <a:bodyPr wrap="square" rtlCol="0">
            <a:spAutoFit/>
          </a:bodyPr>
          <a:lstStyle/>
          <a:p>
            <a:r>
              <a:rPr lang="en-GB" sz="1200" dirty="0"/>
              <a:t>Virtual try on</a:t>
            </a:r>
            <a:endParaRPr lang="en-AE" sz="1200" dirty="0"/>
          </a:p>
        </p:txBody>
      </p:sp>
      <p:sp>
        <p:nvSpPr>
          <p:cNvPr id="20" name="TextBox 19">
            <a:extLst>
              <a:ext uri="{FF2B5EF4-FFF2-40B4-BE49-F238E27FC236}">
                <a16:creationId xmlns:a16="http://schemas.microsoft.com/office/drawing/2014/main" id="{A1E7BCE2-08EB-4178-8826-FDD13D5CF412}"/>
              </a:ext>
            </a:extLst>
          </p:cNvPr>
          <p:cNvSpPr txBox="1"/>
          <p:nvPr/>
        </p:nvSpPr>
        <p:spPr>
          <a:xfrm>
            <a:off x="6741265" y="3956906"/>
            <a:ext cx="1582616" cy="276999"/>
          </a:xfrm>
          <a:prstGeom prst="rect">
            <a:avLst/>
          </a:prstGeom>
          <a:noFill/>
        </p:spPr>
        <p:txBody>
          <a:bodyPr wrap="square" rtlCol="0">
            <a:spAutoFit/>
          </a:bodyPr>
          <a:lstStyle/>
          <a:p>
            <a:r>
              <a:rPr lang="en-GB" sz="1200" dirty="0"/>
              <a:t>Medical diagnosis</a:t>
            </a:r>
            <a:endParaRPr lang="en-AE" sz="1200" dirty="0"/>
          </a:p>
        </p:txBody>
      </p:sp>
      <p:sp>
        <p:nvSpPr>
          <p:cNvPr id="21" name="TextBox 20">
            <a:extLst>
              <a:ext uri="{FF2B5EF4-FFF2-40B4-BE49-F238E27FC236}">
                <a16:creationId xmlns:a16="http://schemas.microsoft.com/office/drawing/2014/main" id="{49ACD5FA-A929-4DBD-AD88-D11B274C4C01}"/>
              </a:ext>
            </a:extLst>
          </p:cNvPr>
          <p:cNvSpPr txBox="1"/>
          <p:nvPr/>
        </p:nvSpPr>
        <p:spPr>
          <a:xfrm>
            <a:off x="1490003" y="5935135"/>
            <a:ext cx="1582616" cy="276999"/>
          </a:xfrm>
          <a:prstGeom prst="rect">
            <a:avLst/>
          </a:prstGeom>
          <a:noFill/>
        </p:spPr>
        <p:txBody>
          <a:bodyPr wrap="square" rtlCol="0">
            <a:spAutoFit/>
          </a:bodyPr>
          <a:lstStyle/>
          <a:p>
            <a:r>
              <a:rPr lang="en-GB" sz="1200" dirty="0"/>
              <a:t>Visual Q&amp;A system</a:t>
            </a:r>
            <a:endParaRPr lang="en-AE" sz="1200" dirty="0"/>
          </a:p>
        </p:txBody>
      </p:sp>
      <p:sp>
        <p:nvSpPr>
          <p:cNvPr id="22" name="TextBox 21">
            <a:extLst>
              <a:ext uri="{FF2B5EF4-FFF2-40B4-BE49-F238E27FC236}">
                <a16:creationId xmlns:a16="http://schemas.microsoft.com/office/drawing/2014/main" id="{0D2CBD6C-B249-4C94-8E1D-77602FB7556A}"/>
              </a:ext>
            </a:extLst>
          </p:cNvPr>
          <p:cNvSpPr txBox="1"/>
          <p:nvPr/>
        </p:nvSpPr>
        <p:spPr>
          <a:xfrm>
            <a:off x="3687504" y="5718365"/>
            <a:ext cx="2018715" cy="276999"/>
          </a:xfrm>
          <a:prstGeom prst="rect">
            <a:avLst/>
          </a:prstGeom>
          <a:noFill/>
        </p:spPr>
        <p:txBody>
          <a:bodyPr wrap="square" rtlCol="0">
            <a:spAutoFit/>
          </a:bodyPr>
          <a:lstStyle/>
          <a:p>
            <a:r>
              <a:rPr lang="en-GB" sz="1200" dirty="0">
                <a:solidFill>
                  <a:schemeClr val="bg1"/>
                </a:solidFill>
              </a:rPr>
              <a:t>Facial Emotion recognition</a:t>
            </a:r>
            <a:endParaRPr lang="en-AE" sz="1200" dirty="0">
              <a:solidFill>
                <a:schemeClr val="bg1"/>
              </a:solidFill>
            </a:endParaRPr>
          </a:p>
        </p:txBody>
      </p:sp>
      <p:sp>
        <p:nvSpPr>
          <p:cNvPr id="23" name="TextBox 22">
            <a:extLst>
              <a:ext uri="{FF2B5EF4-FFF2-40B4-BE49-F238E27FC236}">
                <a16:creationId xmlns:a16="http://schemas.microsoft.com/office/drawing/2014/main" id="{4751F8B2-AB45-4DE4-82F8-1EF0EFC340ED}"/>
              </a:ext>
            </a:extLst>
          </p:cNvPr>
          <p:cNvSpPr txBox="1"/>
          <p:nvPr/>
        </p:nvSpPr>
        <p:spPr>
          <a:xfrm>
            <a:off x="6698575" y="6155938"/>
            <a:ext cx="2018715" cy="276999"/>
          </a:xfrm>
          <a:prstGeom prst="rect">
            <a:avLst/>
          </a:prstGeom>
          <a:noFill/>
        </p:spPr>
        <p:txBody>
          <a:bodyPr wrap="square" rtlCol="0">
            <a:spAutoFit/>
          </a:bodyPr>
          <a:lstStyle/>
          <a:p>
            <a:r>
              <a:rPr lang="en-GB" sz="1200" dirty="0"/>
              <a:t>Biological data processing</a:t>
            </a:r>
            <a:endParaRPr lang="en-AE" sz="1200" dirty="0"/>
          </a:p>
        </p:txBody>
      </p:sp>
    </p:spTree>
    <p:extLst>
      <p:ext uri="{BB962C8B-B14F-4D97-AF65-F5344CB8AC3E}">
        <p14:creationId xmlns:p14="http://schemas.microsoft.com/office/powerpoint/2010/main" val="3151109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8AFB4C-28F2-4BB7-835A-F0DDD4139D8D}"/>
              </a:ext>
            </a:extLst>
          </p:cNvPr>
          <p:cNvSpPr>
            <a:spLocks noGrp="1"/>
          </p:cNvSpPr>
          <p:nvPr>
            <p:ph idx="1"/>
          </p:nvPr>
        </p:nvSpPr>
        <p:spPr/>
        <p:txBody>
          <a:bodyPr/>
          <a:lstStyle/>
          <a:p>
            <a:r>
              <a:rPr lang="en-GB" dirty="0"/>
              <a:t>Define the model</a:t>
            </a:r>
          </a:p>
          <a:p>
            <a:r>
              <a:rPr lang="en-GB" dirty="0"/>
              <a:t>Train (Inductive) phase: Supply input data so the model learns from it</a:t>
            </a:r>
          </a:p>
          <a:p>
            <a:r>
              <a:rPr lang="en-GB" dirty="0"/>
              <a:t>Testing (Deductive) phase: Evaluate the trained model on new/unseen data</a:t>
            </a:r>
            <a:endParaRPr lang="en-AE" dirty="0"/>
          </a:p>
        </p:txBody>
      </p:sp>
      <p:sp>
        <p:nvSpPr>
          <p:cNvPr id="3" name="Content Placeholder 2">
            <a:extLst>
              <a:ext uri="{FF2B5EF4-FFF2-40B4-BE49-F238E27FC236}">
                <a16:creationId xmlns:a16="http://schemas.microsoft.com/office/drawing/2014/main" id="{4387567C-9EF4-403A-8F1B-B7752E11E742}"/>
              </a:ext>
            </a:extLst>
          </p:cNvPr>
          <p:cNvSpPr>
            <a:spLocks noGrp="1"/>
          </p:cNvSpPr>
          <p:nvPr>
            <p:ph sz="quarter" idx="10"/>
          </p:nvPr>
        </p:nvSpPr>
        <p:spPr/>
        <p:txBody>
          <a:bodyPr/>
          <a:lstStyle/>
          <a:p>
            <a:r>
              <a:rPr lang="en-GB" dirty="0"/>
              <a:t>Steps in building DL models</a:t>
            </a:r>
            <a:endParaRPr lang="en-AE" dirty="0"/>
          </a:p>
        </p:txBody>
      </p:sp>
      <p:sp>
        <p:nvSpPr>
          <p:cNvPr id="4" name="Date Placeholder 3">
            <a:extLst>
              <a:ext uri="{FF2B5EF4-FFF2-40B4-BE49-F238E27FC236}">
                <a16:creationId xmlns:a16="http://schemas.microsoft.com/office/drawing/2014/main" id="{813556FC-F511-4DB3-A21C-7200BC1BE046}"/>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6F3BF958-1376-44C8-A5F9-4F252B8EBD04}"/>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C3DE5B42-BF2B-4090-8394-D0F363770C15}"/>
              </a:ext>
            </a:extLst>
          </p:cNvPr>
          <p:cNvSpPr>
            <a:spLocks noGrp="1"/>
          </p:cNvSpPr>
          <p:nvPr>
            <p:ph type="sldNum" sz="quarter" idx="13"/>
          </p:nvPr>
        </p:nvSpPr>
        <p:spPr/>
        <p:txBody>
          <a:bodyPr/>
          <a:lstStyle/>
          <a:p>
            <a:pPr>
              <a:defRPr/>
            </a:pPr>
            <a:fld id="{9544C8DD-E839-4A64-8744-5FDFE6B0E371}" type="slidenum">
              <a:rPr lang="en-US" altLang="en-US" smtClean="0"/>
              <a:pPr>
                <a:defRPr/>
              </a:pPr>
              <a:t>12</a:t>
            </a:fld>
            <a:endParaRPr lang="en-US" altLang="en-US"/>
          </a:p>
        </p:txBody>
      </p:sp>
    </p:spTree>
    <p:extLst>
      <p:ext uri="{BB962C8B-B14F-4D97-AF65-F5344CB8AC3E}">
        <p14:creationId xmlns:p14="http://schemas.microsoft.com/office/powerpoint/2010/main" val="170852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6893D1-7C58-41F7-B0D9-05ACF7E14C36}"/>
              </a:ext>
            </a:extLst>
          </p:cNvPr>
          <p:cNvSpPr>
            <a:spLocks noGrp="1"/>
          </p:cNvSpPr>
          <p:nvPr>
            <p:ph idx="1"/>
          </p:nvPr>
        </p:nvSpPr>
        <p:spPr>
          <a:xfrm>
            <a:off x="381000" y="1493837"/>
            <a:ext cx="8229600" cy="4525963"/>
          </a:xfrm>
        </p:spPr>
        <p:txBody>
          <a:bodyPr/>
          <a:lstStyle/>
          <a:p>
            <a:r>
              <a:rPr lang="en-GB" dirty="0"/>
              <a:t>Parameter: A variable that is automatically learned during the training process.</a:t>
            </a:r>
          </a:p>
          <a:p>
            <a:r>
              <a:rPr lang="en-GB" dirty="0"/>
              <a:t>Hyperparameter: A variable that needs to be set before the training process starts</a:t>
            </a:r>
          </a:p>
          <a:p>
            <a:r>
              <a:rPr lang="en-GB" dirty="0"/>
              <a:t>Kernel: Set of learnable parameters applied in convolution operations</a:t>
            </a:r>
          </a:p>
          <a:p>
            <a:r>
              <a:rPr lang="en-GB" dirty="0"/>
              <a:t>Bias: A learnable parameter in convolution operation</a:t>
            </a:r>
            <a:endParaRPr lang="en-AE" dirty="0"/>
          </a:p>
          <a:p>
            <a:r>
              <a:rPr lang="en-GB" dirty="0"/>
              <a:t>Weight: Learnable parameter outside of convolution layers. It is a parameter in fully connected layers</a:t>
            </a:r>
          </a:p>
        </p:txBody>
      </p:sp>
      <p:sp>
        <p:nvSpPr>
          <p:cNvPr id="3" name="Content Placeholder 2">
            <a:extLst>
              <a:ext uri="{FF2B5EF4-FFF2-40B4-BE49-F238E27FC236}">
                <a16:creationId xmlns:a16="http://schemas.microsoft.com/office/drawing/2014/main" id="{176B801A-24A8-4995-A432-1C65BF3095BC}"/>
              </a:ext>
            </a:extLst>
          </p:cNvPr>
          <p:cNvSpPr>
            <a:spLocks noGrp="1"/>
          </p:cNvSpPr>
          <p:nvPr>
            <p:ph sz="quarter" idx="10"/>
          </p:nvPr>
        </p:nvSpPr>
        <p:spPr/>
        <p:txBody>
          <a:bodyPr/>
          <a:lstStyle/>
          <a:p>
            <a:r>
              <a:rPr lang="en-GB" dirty="0"/>
              <a:t>Terminology</a:t>
            </a:r>
            <a:endParaRPr lang="en-AE" dirty="0"/>
          </a:p>
        </p:txBody>
      </p:sp>
      <p:sp>
        <p:nvSpPr>
          <p:cNvPr id="4" name="Date Placeholder 3">
            <a:extLst>
              <a:ext uri="{FF2B5EF4-FFF2-40B4-BE49-F238E27FC236}">
                <a16:creationId xmlns:a16="http://schemas.microsoft.com/office/drawing/2014/main" id="{6D6465EA-2EFA-4707-890E-6D0E431C667F}"/>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55BF3A6B-0256-4496-85F2-FF60858EB9DD}"/>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A0459AD6-BC49-410D-8D96-D138FD56FE53}"/>
              </a:ext>
            </a:extLst>
          </p:cNvPr>
          <p:cNvSpPr>
            <a:spLocks noGrp="1"/>
          </p:cNvSpPr>
          <p:nvPr>
            <p:ph type="sldNum" sz="quarter" idx="13"/>
          </p:nvPr>
        </p:nvSpPr>
        <p:spPr/>
        <p:txBody>
          <a:bodyPr/>
          <a:lstStyle/>
          <a:p>
            <a:pPr>
              <a:defRPr/>
            </a:pPr>
            <a:fld id="{9544C8DD-E839-4A64-8744-5FDFE6B0E371}" type="slidenum">
              <a:rPr lang="en-US" altLang="en-US" smtClean="0"/>
              <a:pPr>
                <a:defRPr/>
              </a:pPr>
              <a:t>13</a:t>
            </a:fld>
            <a:endParaRPr lang="en-US" altLang="en-US"/>
          </a:p>
        </p:txBody>
      </p:sp>
    </p:spTree>
    <p:extLst>
      <p:ext uri="{BB962C8B-B14F-4D97-AF65-F5344CB8AC3E}">
        <p14:creationId xmlns:p14="http://schemas.microsoft.com/office/powerpoint/2010/main" val="184343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FA965-C5EB-477A-9DF9-A8B1F07E1993}"/>
              </a:ext>
            </a:extLst>
          </p:cNvPr>
          <p:cNvSpPr>
            <a:spLocks noGrp="1"/>
          </p:cNvSpPr>
          <p:nvPr>
            <p:ph idx="1"/>
          </p:nvPr>
        </p:nvSpPr>
        <p:spPr/>
        <p:txBody>
          <a:bodyPr/>
          <a:lstStyle/>
          <a:p>
            <a:r>
              <a:rPr lang="en-GB" dirty="0"/>
              <a:t>Repetitions of a stack of several layers</a:t>
            </a:r>
          </a:p>
          <a:p>
            <a:pPr lvl="1"/>
            <a:r>
              <a:rPr lang="en-GB" dirty="0">
                <a:highlight>
                  <a:srgbClr val="FF00FF"/>
                </a:highlight>
              </a:rPr>
              <a:t>Input layer – Input image </a:t>
            </a:r>
          </a:p>
          <a:p>
            <a:pPr lvl="1"/>
            <a:r>
              <a:rPr lang="en-GB" dirty="0">
                <a:highlight>
                  <a:srgbClr val="00FF00"/>
                </a:highlight>
              </a:rPr>
              <a:t>Convolution layers</a:t>
            </a:r>
          </a:p>
          <a:p>
            <a:pPr lvl="1"/>
            <a:r>
              <a:rPr lang="en-GB" dirty="0">
                <a:highlight>
                  <a:srgbClr val="FF00FF"/>
                </a:highlight>
              </a:rPr>
              <a:t>Pooling layers</a:t>
            </a:r>
          </a:p>
          <a:p>
            <a:pPr lvl="1"/>
            <a:r>
              <a:rPr lang="en-GB" dirty="0">
                <a:highlight>
                  <a:srgbClr val="0000FF"/>
                </a:highlight>
              </a:rPr>
              <a:t>Flatten layer</a:t>
            </a:r>
          </a:p>
          <a:p>
            <a:pPr lvl="1"/>
            <a:r>
              <a:rPr lang="en-GB" dirty="0">
                <a:highlight>
                  <a:srgbClr val="FFFF00"/>
                </a:highlight>
              </a:rPr>
              <a:t>Fully connected layers</a:t>
            </a:r>
          </a:p>
          <a:p>
            <a:pPr lvl="1"/>
            <a:r>
              <a:rPr lang="en-GB" dirty="0">
                <a:highlight>
                  <a:srgbClr val="00FF00"/>
                </a:highlight>
              </a:rPr>
              <a:t>Output Layer</a:t>
            </a:r>
          </a:p>
          <a:p>
            <a:pPr lvl="1"/>
            <a:endParaRPr lang="en-GB" dirty="0">
              <a:highlight>
                <a:srgbClr val="FFFF00"/>
              </a:highlight>
            </a:endParaRPr>
          </a:p>
        </p:txBody>
      </p:sp>
      <p:sp>
        <p:nvSpPr>
          <p:cNvPr id="3" name="Content Placeholder 2">
            <a:extLst>
              <a:ext uri="{FF2B5EF4-FFF2-40B4-BE49-F238E27FC236}">
                <a16:creationId xmlns:a16="http://schemas.microsoft.com/office/drawing/2014/main" id="{85BA3D7E-7F79-4868-8C9D-BF1B25B7EEA8}"/>
              </a:ext>
            </a:extLst>
          </p:cNvPr>
          <p:cNvSpPr>
            <a:spLocks noGrp="1"/>
          </p:cNvSpPr>
          <p:nvPr>
            <p:ph sz="quarter" idx="10"/>
          </p:nvPr>
        </p:nvSpPr>
        <p:spPr/>
        <p:txBody>
          <a:bodyPr/>
          <a:lstStyle/>
          <a:p>
            <a:r>
              <a:rPr lang="en-GB" dirty="0"/>
              <a:t>Building blocks of CNNs</a:t>
            </a:r>
            <a:endParaRPr lang="en-AE" dirty="0"/>
          </a:p>
        </p:txBody>
      </p:sp>
      <p:sp>
        <p:nvSpPr>
          <p:cNvPr id="4" name="Date Placeholder 3">
            <a:extLst>
              <a:ext uri="{FF2B5EF4-FFF2-40B4-BE49-F238E27FC236}">
                <a16:creationId xmlns:a16="http://schemas.microsoft.com/office/drawing/2014/main" id="{F9850005-A624-44E2-A949-22953CD8D5B6}"/>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97B103BA-4531-4D60-BDE0-9520B2B9E08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4EB3624C-3589-4266-ACBB-DCC9D9483F04}"/>
              </a:ext>
            </a:extLst>
          </p:cNvPr>
          <p:cNvSpPr>
            <a:spLocks noGrp="1"/>
          </p:cNvSpPr>
          <p:nvPr>
            <p:ph type="sldNum" sz="quarter" idx="13"/>
          </p:nvPr>
        </p:nvSpPr>
        <p:spPr/>
        <p:txBody>
          <a:bodyPr/>
          <a:lstStyle/>
          <a:p>
            <a:pPr>
              <a:defRPr/>
            </a:pPr>
            <a:fld id="{9544C8DD-E839-4A64-8744-5FDFE6B0E371}" type="slidenum">
              <a:rPr lang="en-US" altLang="en-US" smtClean="0"/>
              <a:pPr>
                <a:defRPr/>
              </a:pPr>
              <a:t>14</a:t>
            </a:fld>
            <a:endParaRPr lang="en-US" altLang="en-US"/>
          </a:p>
        </p:txBody>
      </p:sp>
    </p:spTree>
    <p:extLst>
      <p:ext uri="{BB962C8B-B14F-4D97-AF65-F5344CB8AC3E}">
        <p14:creationId xmlns:p14="http://schemas.microsoft.com/office/powerpoint/2010/main" val="1611432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5788EF-9135-49A5-BB63-5FD16D6CD6DE}"/>
              </a:ext>
            </a:extLst>
          </p:cNvPr>
          <p:cNvSpPr>
            <a:spLocks noGrp="1"/>
          </p:cNvSpPr>
          <p:nvPr>
            <p:ph sz="quarter" idx="10"/>
          </p:nvPr>
        </p:nvSpPr>
        <p:spPr/>
        <p:txBody>
          <a:bodyPr/>
          <a:lstStyle/>
          <a:p>
            <a:r>
              <a:rPr lang="en-GB" dirty="0"/>
              <a:t>Building blocks of CNNs</a:t>
            </a:r>
            <a:endParaRPr lang="en-AE" dirty="0"/>
          </a:p>
        </p:txBody>
      </p:sp>
      <p:sp>
        <p:nvSpPr>
          <p:cNvPr id="4" name="Date Placeholder 3">
            <a:extLst>
              <a:ext uri="{FF2B5EF4-FFF2-40B4-BE49-F238E27FC236}">
                <a16:creationId xmlns:a16="http://schemas.microsoft.com/office/drawing/2014/main" id="{D6105BF6-8B7C-4D6B-A975-AE7B1B86E13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3606664F-9666-4D3B-847C-089FB40956BE}"/>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38870853-066A-4273-A4A0-ACB8DEA2B7A3}"/>
              </a:ext>
            </a:extLst>
          </p:cNvPr>
          <p:cNvSpPr>
            <a:spLocks noGrp="1"/>
          </p:cNvSpPr>
          <p:nvPr>
            <p:ph type="sldNum" sz="quarter" idx="13"/>
          </p:nvPr>
        </p:nvSpPr>
        <p:spPr/>
        <p:txBody>
          <a:bodyPr/>
          <a:lstStyle/>
          <a:p>
            <a:pPr>
              <a:defRPr/>
            </a:pPr>
            <a:fld id="{9544C8DD-E839-4A64-8744-5FDFE6B0E371}" type="slidenum">
              <a:rPr lang="en-US" altLang="en-US" smtClean="0"/>
              <a:pPr>
                <a:defRPr/>
              </a:pPr>
              <a:t>15</a:t>
            </a:fld>
            <a:endParaRPr lang="en-US" altLang="en-US"/>
          </a:p>
        </p:txBody>
      </p:sp>
      <p:pic>
        <p:nvPicPr>
          <p:cNvPr id="1026" name="Picture 2" descr="https://editor.analyticsvidhya.com/uploads/59954intro%20to%20CNN.JPG">
            <a:extLst>
              <a:ext uri="{FF2B5EF4-FFF2-40B4-BE49-F238E27FC236}">
                <a16:creationId xmlns:a16="http://schemas.microsoft.com/office/drawing/2014/main" id="{0DD21A1A-DE04-4D22-94C2-03D8C0884E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8375" y="1600200"/>
            <a:ext cx="794725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505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9ACBA0-FA77-41AD-AAE8-111B54F84719}"/>
              </a:ext>
            </a:extLst>
          </p:cNvPr>
          <p:cNvSpPr>
            <a:spLocks noGrp="1"/>
          </p:cNvSpPr>
          <p:nvPr>
            <p:ph idx="1"/>
          </p:nvPr>
        </p:nvSpPr>
        <p:spPr/>
        <p:txBody>
          <a:bodyPr/>
          <a:lstStyle/>
          <a:p>
            <a:r>
              <a:rPr lang="en-GB" dirty="0"/>
              <a:t>Fundamental component of a CNN</a:t>
            </a:r>
          </a:p>
          <a:p>
            <a:r>
              <a:rPr lang="en-GB" dirty="0"/>
              <a:t>Performs feature extraction</a:t>
            </a:r>
          </a:p>
          <a:p>
            <a:r>
              <a:rPr lang="en-GB" dirty="0"/>
              <a:t>Consists of </a:t>
            </a:r>
          </a:p>
          <a:p>
            <a:pPr lvl="1"/>
            <a:r>
              <a:rPr lang="en-GB" dirty="0"/>
              <a:t>A set of filters</a:t>
            </a:r>
          </a:p>
          <a:p>
            <a:r>
              <a:rPr lang="en-GB" dirty="0"/>
              <a:t>Performs</a:t>
            </a:r>
          </a:p>
          <a:p>
            <a:pPr lvl="1"/>
            <a:r>
              <a:rPr lang="en-GB" dirty="0"/>
              <a:t>Linear operation (convolution) </a:t>
            </a:r>
          </a:p>
          <a:p>
            <a:pPr lvl="1"/>
            <a:r>
              <a:rPr lang="en-GB" dirty="0"/>
              <a:t>Nonlinear operation (activation function)</a:t>
            </a:r>
          </a:p>
          <a:p>
            <a:endParaRPr lang="en-AE" dirty="0"/>
          </a:p>
        </p:txBody>
      </p:sp>
      <p:sp>
        <p:nvSpPr>
          <p:cNvPr id="3" name="Content Placeholder 2">
            <a:extLst>
              <a:ext uri="{FF2B5EF4-FFF2-40B4-BE49-F238E27FC236}">
                <a16:creationId xmlns:a16="http://schemas.microsoft.com/office/drawing/2014/main" id="{1D486792-0151-45A0-BDA7-89D060240D73}"/>
              </a:ext>
            </a:extLst>
          </p:cNvPr>
          <p:cNvSpPr>
            <a:spLocks noGrp="1"/>
          </p:cNvSpPr>
          <p:nvPr>
            <p:ph sz="quarter" idx="10"/>
          </p:nvPr>
        </p:nvSpPr>
        <p:spPr/>
        <p:txBody>
          <a:bodyPr/>
          <a:lstStyle/>
          <a:p>
            <a:r>
              <a:rPr lang="en-GB" dirty="0"/>
              <a:t>Convolution layer</a:t>
            </a:r>
            <a:endParaRPr lang="en-AE" dirty="0"/>
          </a:p>
        </p:txBody>
      </p:sp>
      <p:sp>
        <p:nvSpPr>
          <p:cNvPr id="4" name="Date Placeholder 3">
            <a:extLst>
              <a:ext uri="{FF2B5EF4-FFF2-40B4-BE49-F238E27FC236}">
                <a16:creationId xmlns:a16="http://schemas.microsoft.com/office/drawing/2014/main" id="{226CA370-F041-472B-9989-8E45B446FAEB}"/>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9FE5A876-B03A-4F56-B81C-4C36B9ABBFFB}"/>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6ABFC95-31E7-490A-A42E-1A26F74B6D49}"/>
              </a:ext>
            </a:extLst>
          </p:cNvPr>
          <p:cNvSpPr>
            <a:spLocks noGrp="1"/>
          </p:cNvSpPr>
          <p:nvPr>
            <p:ph type="sldNum" sz="quarter" idx="13"/>
          </p:nvPr>
        </p:nvSpPr>
        <p:spPr/>
        <p:txBody>
          <a:bodyPr/>
          <a:lstStyle/>
          <a:p>
            <a:pPr>
              <a:defRPr/>
            </a:pPr>
            <a:fld id="{9544C8DD-E839-4A64-8744-5FDFE6B0E371}" type="slidenum">
              <a:rPr lang="en-US" altLang="en-US" smtClean="0"/>
              <a:pPr>
                <a:defRPr/>
              </a:pPr>
              <a:t>16</a:t>
            </a:fld>
            <a:endParaRPr lang="en-US" altLang="en-US"/>
          </a:p>
        </p:txBody>
      </p:sp>
    </p:spTree>
    <p:extLst>
      <p:ext uri="{BB962C8B-B14F-4D97-AF65-F5344CB8AC3E}">
        <p14:creationId xmlns:p14="http://schemas.microsoft.com/office/powerpoint/2010/main" val="1416944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392868-0F5F-455B-BA5F-E457CD3BD579}"/>
              </a:ext>
            </a:extLst>
          </p:cNvPr>
          <p:cNvSpPr>
            <a:spLocks noGrp="1"/>
          </p:cNvSpPr>
          <p:nvPr>
            <p:ph idx="1"/>
          </p:nvPr>
        </p:nvSpPr>
        <p:spPr>
          <a:xfrm>
            <a:off x="380999" y="1371600"/>
            <a:ext cx="8431213" cy="4525963"/>
          </a:xfrm>
        </p:spPr>
        <p:txBody>
          <a:bodyPr/>
          <a:lstStyle/>
          <a:p>
            <a:r>
              <a:rPr lang="en-GB" dirty="0"/>
              <a:t>Input data to the convolution layer </a:t>
            </a:r>
          </a:p>
          <a:p>
            <a:pPr lvl="1"/>
            <a:r>
              <a:rPr lang="en-GB" dirty="0"/>
              <a:t>First convolution layer</a:t>
            </a:r>
          </a:p>
          <a:p>
            <a:pPr lvl="2"/>
            <a:r>
              <a:rPr lang="en-GB" dirty="0"/>
              <a:t>Input image - a </a:t>
            </a:r>
            <a:r>
              <a:rPr lang="en-GB" dirty="0" err="1"/>
              <a:t>color</a:t>
            </a:r>
            <a:r>
              <a:rPr lang="en-GB" dirty="0"/>
              <a:t> image: 3-D (channels) Red, Blue, Green</a:t>
            </a:r>
          </a:p>
          <a:p>
            <a:pPr lvl="1"/>
            <a:r>
              <a:rPr lang="en-GB" dirty="0"/>
              <a:t>Subsequent convolution layers</a:t>
            </a:r>
          </a:p>
          <a:p>
            <a:pPr lvl="2"/>
            <a:r>
              <a:rPr lang="en-GB" dirty="0"/>
              <a:t>Feature maps from previous layers</a:t>
            </a:r>
          </a:p>
          <a:p>
            <a:r>
              <a:rPr lang="en-GB" dirty="0"/>
              <a:t>Filter/kernel/feature detector</a:t>
            </a:r>
          </a:p>
          <a:p>
            <a:pPr lvl="1"/>
            <a:r>
              <a:rPr lang="en-GB" dirty="0"/>
              <a:t>length x width x depth (n) with some values (weights)</a:t>
            </a:r>
          </a:p>
          <a:p>
            <a:pPr lvl="1"/>
            <a:r>
              <a:rPr lang="en-GB" dirty="0"/>
              <a:t>n depends on the number of channels in the input</a:t>
            </a:r>
          </a:p>
          <a:p>
            <a:pPr lvl="1"/>
            <a:r>
              <a:rPr lang="en-GB" dirty="0"/>
              <a:t>Probable sizes (</a:t>
            </a:r>
            <a:r>
              <a:rPr lang="en-AE" dirty="0"/>
              <a:t>3 × 3 × </a:t>
            </a:r>
            <a:r>
              <a:rPr lang="en-GB" dirty="0"/>
              <a:t>n</a:t>
            </a:r>
            <a:r>
              <a:rPr lang="en-AE" dirty="0"/>
              <a:t> , </a:t>
            </a:r>
            <a:r>
              <a:rPr lang="en-GB" dirty="0"/>
              <a:t>5 × 5 </a:t>
            </a:r>
            <a:r>
              <a:rPr lang="en-AE" dirty="0"/>
              <a:t>× </a:t>
            </a:r>
            <a:r>
              <a:rPr lang="en-GB" dirty="0"/>
              <a:t>n, 7 × 7 </a:t>
            </a:r>
            <a:r>
              <a:rPr lang="en-AE" dirty="0"/>
              <a:t>× </a:t>
            </a:r>
            <a:r>
              <a:rPr lang="en-GB" dirty="0"/>
              <a:t>n)</a:t>
            </a:r>
          </a:p>
        </p:txBody>
      </p:sp>
      <p:sp>
        <p:nvSpPr>
          <p:cNvPr id="3" name="Content Placeholder 2">
            <a:extLst>
              <a:ext uri="{FF2B5EF4-FFF2-40B4-BE49-F238E27FC236}">
                <a16:creationId xmlns:a16="http://schemas.microsoft.com/office/drawing/2014/main" id="{B6944EAF-D69C-464C-AC1C-8E71C8858938}"/>
              </a:ext>
            </a:extLst>
          </p:cNvPr>
          <p:cNvSpPr>
            <a:spLocks noGrp="1"/>
          </p:cNvSpPr>
          <p:nvPr>
            <p:ph sz="quarter" idx="10"/>
          </p:nvPr>
        </p:nvSpPr>
        <p:spPr/>
        <p:txBody>
          <a:bodyPr/>
          <a:lstStyle/>
          <a:p>
            <a:r>
              <a:rPr lang="en-GB" dirty="0"/>
              <a:t>Convolution layer</a:t>
            </a:r>
            <a:endParaRPr lang="en-AE" dirty="0"/>
          </a:p>
        </p:txBody>
      </p:sp>
      <p:sp>
        <p:nvSpPr>
          <p:cNvPr id="4" name="Date Placeholder 3">
            <a:extLst>
              <a:ext uri="{FF2B5EF4-FFF2-40B4-BE49-F238E27FC236}">
                <a16:creationId xmlns:a16="http://schemas.microsoft.com/office/drawing/2014/main" id="{BDD9F872-7079-4332-AFDF-A64EA21C1725}"/>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32C4795C-ABA5-43DF-8C7E-F6A40795E6B9}"/>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8E7B0EC8-608B-4070-BBED-09EE0427FE12}"/>
              </a:ext>
            </a:extLst>
          </p:cNvPr>
          <p:cNvSpPr>
            <a:spLocks noGrp="1"/>
          </p:cNvSpPr>
          <p:nvPr>
            <p:ph type="sldNum" sz="quarter" idx="13"/>
          </p:nvPr>
        </p:nvSpPr>
        <p:spPr/>
        <p:txBody>
          <a:bodyPr/>
          <a:lstStyle/>
          <a:p>
            <a:pPr>
              <a:defRPr/>
            </a:pPr>
            <a:fld id="{9544C8DD-E839-4A64-8744-5FDFE6B0E371}" type="slidenum">
              <a:rPr lang="en-US" altLang="en-US" smtClean="0"/>
              <a:pPr>
                <a:defRPr/>
              </a:pPr>
              <a:t>17</a:t>
            </a:fld>
            <a:endParaRPr lang="en-US" altLang="en-US"/>
          </a:p>
        </p:txBody>
      </p:sp>
    </p:spTree>
    <p:extLst>
      <p:ext uri="{BB962C8B-B14F-4D97-AF65-F5344CB8AC3E}">
        <p14:creationId xmlns:p14="http://schemas.microsoft.com/office/powerpoint/2010/main" val="1005395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392868-0F5F-455B-BA5F-E457CD3BD579}"/>
              </a:ext>
            </a:extLst>
          </p:cNvPr>
          <p:cNvSpPr>
            <a:spLocks noGrp="1"/>
          </p:cNvSpPr>
          <p:nvPr>
            <p:ph idx="1"/>
          </p:nvPr>
        </p:nvSpPr>
        <p:spPr>
          <a:xfrm>
            <a:off x="381000" y="1417637"/>
            <a:ext cx="8229600" cy="4525963"/>
          </a:xfrm>
        </p:spPr>
        <p:txBody>
          <a:bodyPr/>
          <a:lstStyle/>
          <a:p>
            <a:r>
              <a:rPr lang="en-GB" dirty="0"/>
              <a:t>Output</a:t>
            </a:r>
          </a:p>
          <a:p>
            <a:pPr lvl="1"/>
            <a:r>
              <a:rPr lang="en-GB" dirty="0"/>
              <a:t>A set of feature maps</a:t>
            </a:r>
          </a:p>
          <a:p>
            <a:pPr lvl="1"/>
            <a:r>
              <a:rPr lang="en-GB" dirty="0"/>
              <a:t>How is a feature map generated?</a:t>
            </a:r>
          </a:p>
          <a:p>
            <a:pPr lvl="2"/>
            <a:r>
              <a:rPr lang="en-GB" dirty="0"/>
              <a:t>A filter is applied across the input to obtain an output feature map</a:t>
            </a:r>
          </a:p>
          <a:p>
            <a:endParaRPr lang="en-AE" dirty="0"/>
          </a:p>
        </p:txBody>
      </p:sp>
      <p:sp>
        <p:nvSpPr>
          <p:cNvPr id="3" name="Content Placeholder 2">
            <a:extLst>
              <a:ext uri="{FF2B5EF4-FFF2-40B4-BE49-F238E27FC236}">
                <a16:creationId xmlns:a16="http://schemas.microsoft.com/office/drawing/2014/main" id="{B6944EAF-D69C-464C-AC1C-8E71C8858938}"/>
              </a:ext>
            </a:extLst>
          </p:cNvPr>
          <p:cNvSpPr>
            <a:spLocks noGrp="1"/>
          </p:cNvSpPr>
          <p:nvPr>
            <p:ph sz="quarter" idx="10"/>
          </p:nvPr>
        </p:nvSpPr>
        <p:spPr/>
        <p:txBody>
          <a:bodyPr/>
          <a:lstStyle/>
          <a:p>
            <a:r>
              <a:rPr lang="en-GB" dirty="0"/>
              <a:t>Convolution layer</a:t>
            </a:r>
            <a:endParaRPr lang="en-AE" dirty="0"/>
          </a:p>
        </p:txBody>
      </p:sp>
      <p:sp>
        <p:nvSpPr>
          <p:cNvPr id="4" name="Date Placeholder 3">
            <a:extLst>
              <a:ext uri="{FF2B5EF4-FFF2-40B4-BE49-F238E27FC236}">
                <a16:creationId xmlns:a16="http://schemas.microsoft.com/office/drawing/2014/main" id="{BDD9F872-7079-4332-AFDF-A64EA21C1725}"/>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32C4795C-ABA5-43DF-8C7E-F6A40795E6B9}"/>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8E7B0EC8-608B-4070-BBED-09EE0427FE12}"/>
              </a:ext>
            </a:extLst>
          </p:cNvPr>
          <p:cNvSpPr>
            <a:spLocks noGrp="1"/>
          </p:cNvSpPr>
          <p:nvPr>
            <p:ph type="sldNum" sz="quarter" idx="13"/>
          </p:nvPr>
        </p:nvSpPr>
        <p:spPr/>
        <p:txBody>
          <a:bodyPr/>
          <a:lstStyle/>
          <a:p>
            <a:pPr>
              <a:defRPr/>
            </a:pPr>
            <a:fld id="{9544C8DD-E839-4A64-8744-5FDFE6B0E371}" type="slidenum">
              <a:rPr lang="en-US" altLang="en-US" smtClean="0"/>
              <a:pPr>
                <a:defRPr/>
              </a:pPr>
              <a:t>18</a:t>
            </a:fld>
            <a:endParaRPr lang="en-US" altLang="en-US"/>
          </a:p>
        </p:txBody>
      </p:sp>
    </p:spTree>
    <p:extLst>
      <p:ext uri="{BB962C8B-B14F-4D97-AF65-F5344CB8AC3E}">
        <p14:creationId xmlns:p14="http://schemas.microsoft.com/office/powerpoint/2010/main" val="1219342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392868-0F5F-455B-BA5F-E457CD3BD579}"/>
              </a:ext>
            </a:extLst>
          </p:cNvPr>
          <p:cNvSpPr>
            <a:spLocks noGrp="1"/>
          </p:cNvSpPr>
          <p:nvPr>
            <p:ph idx="1"/>
          </p:nvPr>
        </p:nvSpPr>
        <p:spPr>
          <a:xfrm>
            <a:off x="304800" y="1524000"/>
            <a:ext cx="8229600" cy="4525963"/>
          </a:xfrm>
        </p:spPr>
        <p:txBody>
          <a:bodyPr/>
          <a:lstStyle/>
          <a:p>
            <a:pPr algn="just"/>
            <a:r>
              <a:rPr lang="en-GB" dirty="0"/>
              <a:t>How is the convolution operation performed?</a:t>
            </a:r>
          </a:p>
          <a:p>
            <a:pPr lvl="1" algn="just"/>
            <a:r>
              <a:rPr lang="en-GB" dirty="0"/>
              <a:t>A filter is applied to the image starting from upper left corner of the image</a:t>
            </a:r>
          </a:p>
          <a:p>
            <a:pPr lvl="1" algn="just"/>
            <a:r>
              <a:rPr lang="en-GB" dirty="0"/>
              <a:t>It moves across the input, checking if a feature is present</a:t>
            </a:r>
            <a:endParaRPr lang="en-AE" dirty="0"/>
          </a:p>
          <a:p>
            <a:pPr lvl="1" algn="just"/>
            <a:r>
              <a:rPr lang="en-GB" dirty="0"/>
              <a:t>An element-wise product is calculated between the input pixels and the filter values (weights) and summed to obtain the output value in the corresponding position of the output feature map </a:t>
            </a:r>
          </a:p>
          <a:p>
            <a:pPr lvl="1" algn="just"/>
            <a:r>
              <a:rPr lang="en-GB" dirty="0"/>
              <a:t>The filter shifts by a stride, repeating the process until the kernel has swept across the entire image</a:t>
            </a:r>
          </a:p>
        </p:txBody>
      </p:sp>
      <p:sp>
        <p:nvSpPr>
          <p:cNvPr id="3" name="Content Placeholder 2">
            <a:extLst>
              <a:ext uri="{FF2B5EF4-FFF2-40B4-BE49-F238E27FC236}">
                <a16:creationId xmlns:a16="http://schemas.microsoft.com/office/drawing/2014/main" id="{B6944EAF-D69C-464C-AC1C-8E71C8858938}"/>
              </a:ext>
            </a:extLst>
          </p:cNvPr>
          <p:cNvSpPr>
            <a:spLocks noGrp="1"/>
          </p:cNvSpPr>
          <p:nvPr>
            <p:ph sz="quarter" idx="10"/>
          </p:nvPr>
        </p:nvSpPr>
        <p:spPr/>
        <p:txBody>
          <a:bodyPr/>
          <a:lstStyle/>
          <a:p>
            <a:r>
              <a:rPr lang="en-GB" dirty="0"/>
              <a:t>Convolution operation</a:t>
            </a:r>
            <a:endParaRPr lang="en-AE" dirty="0"/>
          </a:p>
        </p:txBody>
      </p:sp>
      <p:sp>
        <p:nvSpPr>
          <p:cNvPr id="4" name="Date Placeholder 3">
            <a:extLst>
              <a:ext uri="{FF2B5EF4-FFF2-40B4-BE49-F238E27FC236}">
                <a16:creationId xmlns:a16="http://schemas.microsoft.com/office/drawing/2014/main" id="{BDD9F872-7079-4332-AFDF-A64EA21C1725}"/>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32C4795C-ABA5-43DF-8C7E-F6A40795E6B9}"/>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8E7B0EC8-608B-4070-BBED-09EE0427FE12}"/>
              </a:ext>
            </a:extLst>
          </p:cNvPr>
          <p:cNvSpPr>
            <a:spLocks noGrp="1"/>
          </p:cNvSpPr>
          <p:nvPr>
            <p:ph type="sldNum" sz="quarter" idx="13"/>
          </p:nvPr>
        </p:nvSpPr>
        <p:spPr/>
        <p:txBody>
          <a:bodyPr/>
          <a:lstStyle/>
          <a:p>
            <a:pPr>
              <a:defRPr/>
            </a:pPr>
            <a:fld id="{9544C8DD-E839-4A64-8744-5FDFE6B0E371}" type="slidenum">
              <a:rPr lang="en-US" altLang="en-US" smtClean="0"/>
              <a:pPr>
                <a:defRPr/>
              </a:pPr>
              <a:t>19</a:t>
            </a:fld>
            <a:endParaRPr lang="en-US" altLang="en-US"/>
          </a:p>
        </p:txBody>
      </p:sp>
    </p:spTree>
    <p:extLst>
      <p:ext uri="{BB962C8B-B14F-4D97-AF65-F5344CB8AC3E}">
        <p14:creationId xmlns:p14="http://schemas.microsoft.com/office/powerpoint/2010/main" val="3303988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CEB02E4C-0E9D-4358-95AD-B10577F9C844}"/>
              </a:ext>
            </a:extLst>
          </p:cNvPr>
          <p:cNvSpPr>
            <a:spLocks noGrp="1" noChangeArrowheads="1"/>
          </p:cNvSpPr>
          <p:nvPr>
            <p:ph idx="1"/>
          </p:nvPr>
        </p:nvSpPr>
        <p:spPr>
          <a:xfrm>
            <a:off x="457200" y="1447800"/>
            <a:ext cx="8458200" cy="4525963"/>
          </a:xfrm>
        </p:spPr>
        <p:txBody>
          <a:bodyPr/>
          <a:lstStyle/>
          <a:p>
            <a:pPr>
              <a:defRPr/>
            </a:pPr>
            <a:r>
              <a:rPr lang="en-US" altLang="en-US" dirty="0"/>
              <a:t>Deep Learning (DL)</a:t>
            </a:r>
          </a:p>
          <a:p>
            <a:pPr>
              <a:defRPr/>
            </a:pPr>
            <a:r>
              <a:rPr lang="en-US" altLang="en-US" dirty="0"/>
              <a:t>CNNs</a:t>
            </a:r>
          </a:p>
          <a:p>
            <a:pPr>
              <a:defRPr/>
            </a:pPr>
            <a:r>
              <a:rPr lang="en-US" altLang="en-US" dirty="0"/>
              <a:t>Applications of CNNs</a:t>
            </a:r>
          </a:p>
          <a:p>
            <a:pPr>
              <a:defRPr/>
            </a:pPr>
            <a:r>
              <a:rPr lang="en-US" altLang="en-US" dirty="0"/>
              <a:t>Steps in building a DL model</a:t>
            </a:r>
          </a:p>
          <a:p>
            <a:pPr>
              <a:defRPr/>
            </a:pPr>
            <a:r>
              <a:rPr lang="en-US" altLang="en-US" dirty="0"/>
              <a:t>Building blocks of CNNs</a:t>
            </a:r>
          </a:p>
          <a:p>
            <a:pPr>
              <a:defRPr/>
            </a:pPr>
            <a:r>
              <a:rPr lang="en-US" altLang="en-US" dirty="0"/>
              <a:t>Training a CNN</a:t>
            </a:r>
          </a:p>
          <a:p>
            <a:pPr>
              <a:defRPr/>
            </a:pPr>
            <a:r>
              <a:rPr lang="en-US" altLang="en-US" dirty="0"/>
              <a:t>Popular Pretrained CNNs</a:t>
            </a:r>
          </a:p>
          <a:p>
            <a:pPr>
              <a:defRPr/>
            </a:pPr>
            <a:r>
              <a:rPr lang="en-US" altLang="en-US" dirty="0"/>
              <a:t>Deep Learning frameworks</a:t>
            </a:r>
          </a:p>
          <a:p>
            <a:pPr>
              <a:defRPr/>
            </a:pPr>
            <a:r>
              <a:rPr lang="en-US" altLang="en-US" dirty="0"/>
              <a:t>Top conferences on Computer Vision</a:t>
            </a:r>
          </a:p>
          <a:p>
            <a:pPr>
              <a:defRPr/>
            </a:pPr>
            <a:endParaRPr lang="en-US" altLang="en-US" dirty="0"/>
          </a:p>
          <a:p>
            <a:pPr>
              <a:defRPr/>
            </a:pPr>
            <a:endParaRPr lang="en-US" altLang="en-US" dirty="0"/>
          </a:p>
          <a:p>
            <a:pPr>
              <a:defRPr/>
            </a:pPr>
            <a:endParaRPr lang="en-US" altLang="en-US" sz="2800" dirty="0"/>
          </a:p>
        </p:txBody>
      </p:sp>
      <p:sp>
        <p:nvSpPr>
          <p:cNvPr id="3074" name="Rectangle 2">
            <a:extLst>
              <a:ext uri="{FF2B5EF4-FFF2-40B4-BE49-F238E27FC236}">
                <a16:creationId xmlns:a16="http://schemas.microsoft.com/office/drawing/2014/main" id="{D1A061A9-FDD6-4153-AF7D-FABC65EB791E}"/>
              </a:ext>
            </a:extLst>
          </p:cNvPr>
          <p:cNvSpPr>
            <a:spLocks noGrp="1" noChangeArrowheads="1"/>
          </p:cNvSpPr>
          <p:nvPr>
            <p:ph type="title" idx="4294967295"/>
          </p:nvPr>
        </p:nvSpPr>
        <p:spPr>
          <a:xfrm>
            <a:off x="457200" y="73025"/>
            <a:ext cx="6096000" cy="1143000"/>
          </a:xfrm>
        </p:spPr>
        <p:txBody>
          <a:bodyPr>
            <a:normAutofit/>
          </a:bodyPr>
          <a:lstStyle/>
          <a:p>
            <a:pPr>
              <a:defRPr/>
            </a:pPr>
            <a:r>
              <a:rPr lang="en-US" altLang="en-US" dirty="0"/>
              <a:t>Agenda</a:t>
            </a:r>
          </a:p>
        </p:txBody>
      </p:sp>
      <p:sp>
        <p:nvSpPr>
          <p:cNvPr id="2" name="Date Placeholder 1">
            <a:extLst>
              <a:ext uri="{FF2B5EF4-FFF2-40B4-BE49-F238E27FC236}">
                <a16:creationId xmlns:a16="http://schemas.microsoft.com/office/drawing/2014/main" id="{C66BEA13-C5BC-4B22-885D-CBDBF7D3D973}"/>
              </a:ext>
            </a:extLst>
          </p:cNvPr>
          <p:cNvSpPr>
            <a:spLocks noGrp="1"/>
          </p:cNvSpPr>
          <p:nvPr>
            <p:ph type="dt" sz="half" idx="11"/>
          </p:nvPr>
        </p:nvSpPr>
        <p:spPr/>
        <p:txBody>
          <a:bodyPr/>
          <a:lstStyle/>
          <a:p>
            <a:pPr>
              <a:defRPr/>
            </a:pPr>
            <a:fld id="{23C049EA-8879-4C5C-B1C6-396E9C9028E4}" type="datetime1">
              <a:rPr lang="en-US" smtClean="0"/>
              <a:t>12/21/2023</a:t>
            </a:fld>
            <a:endParaRPr lang="en-US" dirty="0"/>
          </a:p>
        </p:txBody>
      </p:sp>
      <p:sp>
        <p:nvSpPr>
          <p:cNvPr id="3" name="Footer Placeholder 2">
            <a:extLst>
              <a:ext uri="{FF2B5EF4-FFF2-40B4-BE49-F238E27FC236}">
                <a16:creationId xmlns:a16="http://schemas.microsoft.com/office/drawing/2014/main" id="{F1F593AE-89B1-449B-A13B-2F1F284591E5}"/>
              </a:ext>
            </a:extLst>
          </p:cNvPr>
          <p:cNvSpPr>
            <a:spLocks noGrp="1"/>
          </p:cNvSpPr>
          <p:nvPr>
            <p:ph type="ftr" sz="quarter" idx="12"/>
          </p:nvPr>
        </p:nvSpPr>
        <p:spPr/>
        <p:txBody>
          <a:bodyPr/>
          <a:lstStyle/>
          <a:p>
            <a:pPr>
              <a:defRPr/>
            </a:pPr>
            <a:r>
              <a:rPr lang="en-US"/>
              <a:t>CNNs and Applications</a:t>
            </a:r>
            <a:endParaRPr lang="en-US" dirty="0"/>
          </a:p>
        </p:txBody>
      </p:sp>
      <p:sp>
        <p:nvSpPr>
          <p:cNvPr id="4" name="Slide Number Placeholder 3">
            <a:extLst>
              <a:ext uri="{FF2B5EF4-FFF2-40B4-BE49-F238E27FC236}">
                <a16:creationId xmlns:a16="http://schemas.microsoft.com/office/drawing/2014/main" id="{B74A65BB-AB71-4C39-B2B7-1C5C13A3F444}"/>
              </a:ext>
            </a:extLst>
          </p:cNvPr>
          <p:cNvSpPr>
            <a:spLocks noGrp="1"/>
          </p:cNvSpPr>
          <p:nvPr>
            <p:ph type="sldNum" sz="quarter" idx="13"/>
          </p:nvPr>
        </p:nvSpPr>
        <p:spPr>
          <a:xfrm>
            <a:off x="6705600" y="6311265"/>
            <a:ext cx="2133600" cy="365125"/>
          </a:xfrm>
        </p:spPr>
        <p:txBody>
          <a:bodyPr/>
          <a:lstStyle/>
          <a:p>
            <a:pPr>
              <a:defRPr/>
            </a:pPr>
            <a:fld id="{9544C8DD-E839-4A64-8744-5FDFE6B0E371}" type="slidenum">
              <a:rPr lang="en-US" altLang="en-US" smtClean="0"/>
              <a:pPr>
                <a:defRPr/>
              </a:pPr>
              <a:t>2</a:t>
            </a:fld>
            <a:endParaRPr lang="en-US" altLang="en-US"/>
          </a:p>
        </p:txBody>
      </p:sp>
    </p:spTree>
    <p:extLst>
      <p:ext uri="{BB962C8B-B14F-4D97-AF65-F5344CB8AC3E}">
        <p14:creationId xmlns:p14="http://schemas.microsoft.com/office/powerpoint/2010/main" val="3869359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2C8B3B7-21D4-4D73-AD59-CFFD376B9D9F}"/>
              </a:ext>
            </a:extLst>
          </p:cNvPr>
          <p:cNvPicPr>
            <a:picLocks noGrp="1" noChangeAspect="1"/>
          </p:cNvPicPr>
          <p:nvPr>
            <p:ph idx="1"/>
          </p:nvPr>
        </p:nvPicPr>
        <p:blipFill>
          <a:blip r:embed="rId2"/>
          <a:stretch>
            <a:fillRect/>
          </a:stretch>
        </p:blipFill>
        <p:spPr>
          <a:xfrm>
            <a:off x="712815" y="1752600"/>
            <a:ext cx="3354359" cy="3962400"/>
          </a:xfrm>
          <a:prstGeom prst="rect">
            <a:avLst/>
          </a:prstGeom>
        </p:spPr>
      </p:pic>
      <p:sp>
        <p:nvSpPr>
          <p:cNvPr id="3" name="Content Placeholder 2">
            <a:extLst>
              <a:ext uri="{FF2B5EF4-FFF2-40B4-BE49-F238E27FC236}">
                <a16:creationId xmlns:a16="http://schemas.microsoft.com/office/drawing/2014/main" id="{7BAC4322-E8A6-4D51-A28E-2464C262C41A}"/>
              </a:ext>
            </a:extLst>
          </p:cNvPr>
          <p:cNvSpPr>
            <a:spLocks noGrp="1"/>
          </p:cNvSpPr>
          <p:nvPr>
            <p:ph sz="quarter" idx="10"/>
          </p:nvPr>
        </p:nvSpPr>
        <p:spPr/>
        <p:txBody>
          <a:bodyPr/>
          <a:lstStyle/>
          <a:p>
            <a:r>
              <a:rPr lang="en-GB" dirty="0"/>
              <a:t>Convolution operation</a:t>
            </a:r>
            <a:endParaRPr lang="en-AE" dirty="0"/>
          </a:p>
        </p:txBody>
      </p:sp>
      <p:sp>
        <p:nvSpPr>
          <p:cNvPr id="4" name="Date Placeholder 3">
            <a:extLst>
              <a:ext uri="{FF2B5EF4-FFF2-40B4-BE49-F238E27FC236}">
                <a16:creationId xmlns:a16="http://schemas.microsoft.com/office/drawing/2014/main" id="{E137B85B-77AC-4DF2-AE66-2590C225B8AE}"/>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1C4A412A-6C89-40B4-92C9-9F0FAB55309C}"/>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48473415-04BC-46B4-8475-8B8E7546D2EC}"/>
              </a:ext>
            </a:extLst>
          </p:cNvPr>
          <p:cNvSpPr>
            <a:spLocks noGrp="1"/>
          </p:cNvSpPr>
          <p:nvPr>
            <p:ph type="sldNum" sz="quarter" idx="13"/>
          </p:nvPr>
        </p:nvSpPr>
        <p:spPr/>
        <p:txBody>
          <a:bodyPr/>
          <a:lstStyle/>
          <a:p>
            <a:pPr>
              <a:defRPr/>
            </a:pPr>
            <a:fld id="{9544C8DD-E839-4A64-8744-5FDFE6B0E371}" type="slidenum">
              <a:rPr lang="en-US" altLang="en-US" smtClean="0"/>
              <a:pPr>
                <a:defRPr/>
              </a:pPr>
              <a:t>20</a:t>
            </a:fld>
            <a:endParaRPr lang="en-US" altLang="en-US"/>
          </a:p>
        </p:txBody>
      </p:sp>
      <p:pic>
        <p:nvPicPr>
          <p:cNvPr id="8" name="Picture 7">
            <a:extLst>
              <a:ext uri="{FF2B5EF4-FFF2-40B4-BE49-F238E27FC236}">
                <a16:creationId xmlns:a16="http://schemas.microsoft.com/office/drawing/2014/main" id="{ABE060B8-B901-4A27-94BE-9D76A7FE1CF4}"/>
              </a:ext>
            </a:extLst>
          </p:cNvPr>
          <p:cNvPicPr>
            <a:picLocks noChangeAspect="1"/>
          </p:cNvPicPr>
          <p:nvPr/>
        </p:nvPicPr>
        <p:blipFill>
          <a:blip r:embed="rId3"/>
          <a:stretch>
            <a:fillRect/>
          </a:stretch>
        </p:blipFill>
        <p:spPr>
          <a:xfrm>
            <a:off x="5076827" y="2286000"/>
            <a:ext cx="1952625" cy="3124200"/>
          </a:xfrm>
          <a:prstGeom prst="rect">
            <a:avLst/>
          </a:prstGeom>
        </p:spPr>
      </p:pic>
    </p:spTree>
    <p:extLst>
      <p:ext uri="{BB962C8B-B14F-4D97-AF65-F5344CB8AC3E}">
        <p14:creationId xmlns:p14="http://schemas.microsoft.com/office/powerpoint/2010/main" val="3916238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1B3B18-B3D7-45C5-B5B2-26F09094A0E2}"/>
              </a:ext>
            </a:extLst>
          </p:cNvPr>
          <p:cNvSpPr>
            <a:spLocks noGrp="1"/>
          </p:cNvSpPr>
          <p:nvPr>
            <p:ph sz="quarter" idx="10"/>
          </p:nvPr>
        </p:nvSpPr>
        <p:spPr/>
        <p:txBody>
          <a:bodyPr/>
          <a:lstStyle/>
          <a:p>
            <a:r>
              <a:rPr lang="en-GB" dirty="0"/>
              <a:t>Convolution operation</a:t>
            </a:r>
            <a:endParaRPr lang="en-AE" dirty="0"/>
          </a:p>
        </p:txBody>
      </p:sp>
      <p:sp>
        <p:nvSpPr>
          <p:cNvPr id="4" name="Date Placeholder 3">
            <a:extLst>
              <a:ext uri="{FF2B5EF4-FFF2-40B4-BE49-F238E27FC236}">
                <a16:creationId xmlns:a16="http://schemas.microsoft.com/office/drawing/2014/main" id="{75B0599B-4B85-4B7D-9F6A-640C9E90ABE4}"/>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54578F22-BE12-49BB-8F90-9314E5B088CF}"/>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9FA6972-83C2-459D-8345-D29B23AEA920}"/>
              </a:ext>
            </a:extLst>
          </p:cNvPr>
          <p:cNvSpPr>
            <a:spLocks noGrp="1"/>
          </p:cNvSpPr>
          <p:nvPr>
            <p:ph type="sldNum" sz="quarter" idx="13"/>
          </p:nvPr>
        </p:nvSpPr>
        <p:spPr/>
        <p:txBody>
          <a:bodyPr/>
          <a:lstStyle/>
          <a:p>
            <a:pPr>
              <a:defRPr/>
            </a:pPr>
            <a:fld id="{9544C8DD-E839-4A64-8744-5FDFE6B0E371}" type="slidenum">
              <a:rPr lang="en-US" altLang="en-US" smtClean="0"/>
              <a:pPr>
                <a:defRPr/>
              </a:pPr>
              <a:t>21</a:t>
            </a:fld>
            <a:endParaRPr lang="en-US" altLang="en-US"/>
          </a:p>
        </p:txBody>
      </p:sp>
      <p:pic>
        <p:nvPicPr>
          <p:cNvPr id="3074" name="Picture 2" descr="https://miro.medium.com/v2/resize:fit:875/1*ghaknijNGolaA3DpjvDxfQ@2x.png">
            <a:extLst>
              <a:ext uri="{FF2B5EF4-FFF2-40B4-BE49-F238E27FC236}">
                <a16:creationId xmlns:a16="http://schemas.microsoft.com/office/drawing/2014/main" id="{ABD2C06C-8BEA-4921-A4FE-789E6D3C7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31852"/>
            <a:ext cx="7215187" cy="4395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CE9DD6-6634-41C2-9492-2768F6108193}"/>
              </a:ext>
            </a:extLst>
          </p:cNvPr>
          <p:cNvSpPr/>
          <p:nvPr/>
        </p:nvSpPr>
        <p:spPr>
          <a:xfrm>
            <a:off x="4953000" y="1631852"/>
            <a:ext cx="3390672" cy="369332"/>
          </a:xfrm>
          <a:prstGeom prst="rect">
            <a:avLst/>
          </a:prstGeom>
        </p:spPr>
        <p:txBody>
          <a:bodyPr wrap="none">
            <a:spAutoFit/>
          </a:bodyPr>
          <a:lstStyle/>
          <a:p>
            <a:r>
              <a:rPr lang="en-GB" dirty="0"/>
              <a:t>Element-wise product and sum </a:t>
            </a:r>
            <a:endParaRPr lang="en-AE" dirty="0"/>
          </a:p>
        </p:txBody>
      </p:sp>
    </p:spTree>
    <p:extLst>
      <p:ext uri="{BB962C8B-B14F-4D97-AF65-F5344CB8AC3E}">
        <p14:creationId xmlns:p14="http://schemas.microsoft.com/office/powerpoint/2010/main" val="1752298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172206-1A53-4F6B-8F49-E166E141D475}"/>
              </a:ext>
            </a:extLst>
          </p:cNvPr>
          <p:cNvSpPr>
            <a:spLocks noGrp="1"/>
          </p:cNvSpPr>
          <p:nvPr>
            <p:ph sz="quarter" idx="10"/>
          </p:nvPr>
        </p:nvSpPr>
        <p:spPr/>
        <p:txBody>
          <a:bodyPr/>
          <a:lstStyle/>
          <a:p>
            <a:r>
              <a:rPr lang="en-GB" dirty="0"/>
              <a:t>Convolution operation</a:t>
            </a:r>
            <a:endParaRPr lang="en-AE" dirty="0"/>
          </a:p>
        </p:txBody>
      </p:sp>
      <p:sp>
        <p:nvSpPr>
          <p:cNvPr id="4" name="Date Placeholder 3">
            <a:extLst>
              <a:ext uri="{FF2B5EF4-FFF2-40B4-BE49-F238E27FC236}">
                <a16:creationId xmlns:a16="http://schemas.microsoft.com/office/drawing/2014/main" id="{6E2A37E4-BD4E-479A-81C3-A5D6D833A64F}"/>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4EEBE012-97C2-4DE4-8F3A-2D2539F906A7}"/>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42815D9B-1716-4182-8506-F9F298995B89}"/>
              </a:ext>
            </a:extLst>
          </p:cNvPr>
          <p:cNvSpPr>
            <a:spLocks noGrp="1"/>
          </p:cNvSpPr>
          <p:nvPr>
            <p:ph type="sldNum" sz="quarter" idx="13"/>
          </p:nvPr>
        </p:nvSpPr>
        <p:spPr/>
        <p:txBody>
          <a:bodyPr/>
          <a:lstStyle/>
          <a:p>
            <a:pPr>
              <a:defRPr/>
            </a:pPr>
            <a:fld id="{9544C8DD-E839-4A64-8744-5FDFE6B0E371}" type="slidenum">
              <a:rPr lang="en-US" altLang="en-US" smtClean="0"/>
              <a:pPr>
                <a:defRPr/>
              </a:pPr>
              <a:t>22</a:t>
            </a:fld>
            <a:endParaRPr lang="en-US" altLang="en-US"/>
          </a:p>
        </p:txBody>
      </p:sp>
      <p:pic>
        <p:nvPicPr>
          <p:cNvPr id="4098" name="Picture 2" descr="https://miro.medium.com/v2/resize:fit:875/1*oxOsZPfZFxgGZw2ycQnenw@2x.png">
            <a:extLst>
              <a:ext uri="{FF2B5EF4-FFF2-40B4-BE49-F238E27FC236}">
                <a16:creationId xmlns:a16="http://schemas.microsoft.com/office/drawing/2014/main" id="{D25C45D6-45C3-4351-8487-B2D4978C7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54518"/>
            <a:ext cx="7519988" cy="4606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38B7842-9C74-4E4E-9904-E3B008ED7120}"/>
              </a:ext>
            </a:extLst>
          </p:cNvPr>
          <p:cNvSpPr/>
          <p:nvPr/>
        </p:nvSpPr>
        <p:spPr>
          <a:xfrm>
            <a:off x="4953000" y="1631852"/>
            <a:ext cx="3390672" cy="369332"/>
          </a:xfrm>
          <a:prstGeom prst="rect">
            <a:avLst/>
          </a:prstGeom>
        </p:spPr>
        <p:txBody>
          <a:bodyPr wrap="none">
            <a:spAutoFit/>
          </a:bodyPr>
          <a:lstStyle/>
          <a:p>
            <a:r>
              <a:rPr lang="en-GB" dirty="0"/>
              <a:t>Element-wise product and sum </a:t>
            </a:r>
            <a:endParaRPr lang="en-AE" dirty="0"/>
          </a:p>
        </p:txBody>
      </p:sp>
    </p:spTree>
    <p:extLst>
      <p:ext uri="{BB962C8B-B14F-4D97-AF65-F5344CB8AC3E}">
        <p14:creationId xmlns:p14="http://schemas.microsoft.com/office/powerpoint/2010/main" val="288014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E6D0C0-AA02-46AD-AA88-C014CD533737}"/>
              </a:ext>
            </a:extLst>
          </p:cNvPr>
          <p:cNvSpPr>
            <a:spLocks noGrp="1"/>
          </p:cNvSpPr>
          <p:nvPr>
            <p:ph sz="quarter" idx="10"/>
          </p:nvPr>
        </p:nvSpPr>
        <p:spPr/>
        <p:txBody>
          <a:bodyPr/>
          <a:lstStyle/>
          <a:p>
            <a:r>
              <a:rPr lang="en-GB" dirty="0"/>
              <a:t>Convolution operation</a:t>
            </a:r>
            <a:endParaRPr lang="en-AE" dirty="0"/>
          </a:p>
        </p:txBody>
      </p:sp>
      <p:sp>
        <p:nvSpPr>
          <p:cNvPr id="4" name="Date Placeholder 3">
            <a:extLst>
              <a:ext uri="{FF2B5EF4-FFF2-40B4-BE49-F238E27FC236}">
                <a16:creationId xmlns:a16="http://schemas.microsoft.com/office/drawing/2014/main" id="{79F36509-5D97-4592-9BF1-51B4847B5A03}"/>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4C7F1AFC-88EF-45BE-AFBC-A312953D8A66}"/>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50A8801B-6C9E-4365-90F9-1793FD5795C7}"/>
              </a:ext>
            </a:extLst>
          </p:cNvPr>
          <p:cNvSpPr>
            <a:spLocks noGrp="1"/>
          </p:cNvSpPr>
          <p:nvPr>
            <p:ph type="sldNum" sz="quarter" idx="13"/>
          </p:nvPr>
        </p:nvSpPr>
        <p:spPr/>
        <p:txBody>
          <a:bodyPr/>
          <a:lstStyle/>
          <a:p>
            <a:pPr>
              <a:defRPr/>
            </a:pPr>
            <a:fld id="{9544C8DD-E839-4A64-8744-5FDFE6B0E371}" type="slidenum">
              <a:rPr lang="en-US" altLang="en-US" smtClean="0"/>
              <a:pPr>
                <a:defRPr/>
              </a:pPr>
              <a:t>23</a:t>
            </a:fld>
            <a:endParaRPr lang="en-US" altLang="en-US"/>
          </a:p>
        </p:txBody>
      </p:sp>
      <p:pic>
        <p:nvPicPr>
          <p:cNvPr id="5122" name="Picture 2" descr="https://miro.medium.com/v2/resize:fit:875/1*VVvdh-BUKFh2pwDD0kPeRA@2x.gif">
            <a:extLst>
              <a:ext uri="{FF2B5EF4-FFF2-40B4-BE49-F238E27FC236}">
                <a16:creationId xmlns:a16="http://schemas.microsoft.com/office/drawing/2014/main" id="{3A18FFE5-CA9E-4437-B34D-A410CC3EF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2243"/>
            <a:ext cx="8172450" cy="45013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4904F9E-A322-4785-8185-E060C9E900AE}"/>
              </a:ext>
            </a:extLst>
          </p:cNvPr>
          <p:cNvSpPr/>
          <p:nvPr/>
        </p:nvSpPr>
        <p:spPr>
          <a:xfrm>
            <a:off x="4953000" y="1631852"/>
            <a:ext cx="3390672" cy="369332"/>
          </a:xfrm>
          <a:prstGeom prst="rect">
            <a:avLst/>
          </a:prstGeom>
        </p:spPr>
        <p:txBody>
          <a:bodyPr wrap="none">
            <a:spAutoFit/>
          </a:bodyPr>
          <a:lstStyle/>
          <a:p>
            <a:r>
              <a:rPr lang="en-GB" dirty="0"/>
              <a:t>Element-wise product and sum </a:t>
            </a:r>
            <a:endParaRPr lang="en-AE" dirty="0"/>
          </a:p>
        </p:txBody>
      </p:sp>
      <p:pic>
        <p:nvPicPr>
          <p:cNvPr id="7" name="Picture 6">
            <a:extLst>
              <a:ext uri="{FF2B5EF4-FFF2-40B4-BE49-F238E27FC236}">
                <a16:creationId xmlns:a16="http://schemas.microsoft.com/office/drawing/2014/main" id="{24437472-C63D-4D36-AE55-5487F0D5E749}"/>
              </a:ext>
            </a:extLst>
          </p:cNvPr>
          <p:cNvPicPr>
            <a:picLocks noChangeAspect="1"/>
          </p:cNvPicPr>
          <p:nvPr/>
        </p:nvPicPr>
        <p:blipFill>
          <a:blip r:embed="rId3"/>
          <a:stretch>
            <a:fillRect/>
          </a:stretch>
        </p:blipFill>
        <p:spPr>
          <a:xfrm>
            <a:off x="2057400" y="5490369"/>
            <a:ext cx="5791200" cy="419100"/>
          </a:xfrm>
          <a:prstGeom prst="rect">
            <a:avLst/>
          </a:prstGeom>
        </p:spPr>
      </p:pic>
    </p:spTree>
    <p:extLst>
      <p:ext uri="{BB962C8B-B14F-4D97-AF65-F5344CB8AC3E}">
        <p14:creationId xmlns:p14="http://schemas.microsoft.com/office/powerpoint/2010/main" val="1853206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6A1AD5-EE6E-46A7-9BE8-994C85628233}"/>
              </a:ext>
            </a:extLst>
          </p:cNvPr>
          <p:cNvSpPr>
            <a:spLocks noGrp="1"/>
          </p:cNvSpPr>
          <p:nvPr>
            <p:ph sz="quarter" idx="10"/>
          </p:nvPr>
        </p:nvSpPr>
        <p:spPr/>
        <p:txBody>
          <a:bodyPr/>
          <a:lstStyle/>
          <a:p>
            <a:r>
              <a:rPr lang="en-GB" dirty="0"/>
              <a:t>Drawback of convolution operation</a:t>
            </a:r>
            <a:endParaRPr lang="en-AE" dirty="0"/>
          </a:p>
        </p:txBody>
      </p:sp>
      <p:sp>
        <p:nvSpPr>
          <p:cNvPr id="4" name="Date Placeholder 3">
            <a:extLst>
              <a:ext uri="{FF2B5EF4-FFF2-40B4-BE49-F238E27FC236}">
                <a16:creationId xmlns:a16="http://schemas.microsoft.com/office/drawing/2014/main" id="{8FE39631-4518-4011-86BC-0CCE405B68E3}"/>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74B7CF0F-0364-4344-90B2-9FE1657D13A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A2D87EAD-19DA-4EA3-BDA4-5EF3C2A18EFD}"/>
              </a:ext>
            </a:extLst>
          </p:cNvPr>
          <p:cNvSpPr>
            <a:spLocks noGrp="1"/>
          </p:cNvSpPr>
          <p:nvPr>
            <p:ph type="sldNum" sz="quarter" idx="13"/>
          </p:nvPr>
        </p:nvSpPr>
        <p:spPr/>
        <p:txBody>
          <a:bodyPr/>
          <a:lstStyle/>
          <a:p>
            <a:pPr>
              <a:defRPr/>
            </a:pPr>
            <a:fld id="{9544C8DD-E839-4A64-8744-5FDFE6B0E371}" type="slidenum">
              <a:rPr lang="en-US" altLang="en-US" smtClean="0"/>
              <a:pPr>
                <a:defRPr/>
              </a:pPr>
              <a:t>24</a:t>
            </a:fld>
            <a:endParaRPr lang="en-US" altLang="en-US"/>
          </a:p>
        </p:txBody>
      </p:sp>
      <p:pic>
        <p:nvPicPr>
          <p:cNvPr id="6150" name="Picture 6" descr="ML Practicum: Image Classification | Machine Learning | Google for  Developers">
            <a:extLst>
              <a:ext uri="{FF2B5EF4-FFF2-40B4-BE49-F238E27FC236}">
                <a16:creationId xmlns:a16="http://schemas.microsoft.com/office/drawing/2014/main" id="{BC14B29D-D9BC-435C-8F2E-BCD86CD6468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4027"/>
            <a:ext cx="8486775" cy="36891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DED8EF-6EED-433A-93BD-7A7C07B492F9}"/>
              </a:ext>
            </a:extLst>
          </p:cNvPr>
          <p:cNvSpPr txBox="1"/>
          <p:nvPr/>
        </p:nvSpPr>
        <p:spPr>
          <a:xfrm>
            <a:off x="1524000" y="5111719"/>
            <a:ext cx="739305" cy="400110"/>
          </a:xfrm>
          <a:prstGeom prst="rect">
            <a:avLst/>
          </a:prstGeom>
          <a:noFill/>
        </p:spPr>
        <p:txBody>
          <a:bodyPr wrap="none" rtlCol="0">
            <a:spAutoFit/>
          </a:bodyPr>
          <a:lstStyle/>
          <a:p>
            <a:r>
              <a:rPr lang="en-GB" sz="2000" dirty="0"/>
              <a:t>5 x 5</a:t>
            </a:r>
            <a:endParaRPr lang="en-AE" sz="2000" dirty="0"/>
          </a:p>
        </p:txBody>
      </p:sp>
      <p:sp>
        <p:nvSpPr>
          <p:cNvPr id="14" name="TextBox 13">
            <a:extLst>
              <a:ext uri="{FF2B5EF4-FFF2-40B4-BE49-F238E27FC236}">
                <a16:creationId xmlns:a16="http://schemas.microsoft.com/office/drawing/2014/main" id="{529F267F-3D76-4CEA-A582-175AECC7FBB4}"/>
              </a:ext>
            </a:extLst>
          </p:cNvPr>
          <p:cNvSpPr txBox="1"/>
          <p:nvPr/>
        </p:nvSpPr>
        <p:spPr>
          <a:xfrm>
            <a:off x="6733290" y="3886200"/>
            <a:ext cx="739305" cy="400110"/>
          </a:xfrm>
          <a:prstGeom prst="rect">
            <a:avLst/>
          </a:prstGeom>
          <a:noFill/>
        </p:spPr>
        <p:txBody>
          <a:bodyPr wrap="none" rtlCol="0">
            <a:spAutoFit/>
          </a:bodyPr>
          <a:lstStyle/>
          <a:p>
            <a:r>
              <a:rPr lang="en-GB" sz="2000" dirty="0"/>
              <a:t>3 x 3</a:t>
            </a:r>
            <a:endParaRPr lang="en-AE" sz="2000" dirty="0"/>
          </a:p>
        </p:txBody>
      </p:sp>
      <p:sp>
        <p:nvSpPr>
          <p:cNvPr id="7" name="Thought Bubble: Cloud 6">
            <a:extLst>
              <a:ext uri="{FF2B5EF4-FFF2-40B4-BE49-F238E27FC236}">
                <a16:creationId xmlns:a16="http://schemas.microsoft.com/office/drawing/2014/main" id="{55617D0F-45E1-4037-BC4A-1E46AE894D6D}"/>
              </a:ext>
            </a:extLst>
          </p:cNvPr>
          <p:cNvSpPr/>
          <p:nvPr/>
        </p:nvSpPr>
        <p:spPr>
          <a:xfrm>
            <a:off x="5181600" y="4371255"/>
            <a:ext cx="3308831" cy="2167657"/>
          </a:xfrm>
          <a:prstGeom prst="cloud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rgbClr val="131413"/>
                </a:solidFill>
                <a:latin typeface="Arial" panose="020B0604020202020204" pitchFamily="34" charset="0"/>
                <a:cs typeface="Arial" panose="020B0604020202020204" pitchFamily="34" charset="0"/>
              </a:rPr>
              <a:t>Reduces the height and width of the output feature map</a:t>
            </a:r>
            <a:endParaRPr lang="en-A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080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additive="base">
                                        <p:cTn id="7" dur="500" fill="hold"/>
                                        <p:tgtEl>
                                          <p:spTgt spid="6150"/>
                                        </p:tgtEl>
                                        <p:attrNameLst>
                                          <p:attrName>ppt_x</p:attrName>
                                        </p:attrNameLst>
                                      </p:cBhvr>
                                      <p:tavLst>
                                        <p:tav tm="0">
                                          <p:val>
                                            <p:strVal val="#ppt_x"/>
                                          </p:val>
                                        </p:tav>
                                        <p:tav tm="100000">
                                          <p:val>
                                            <p:strVal val="#ppt_x"/>
                                          </p:val>
                                        </p:tav>
                                      </p:tavLst>
                                    </p:anim>
                                    <p:anim calcmode="lin" valueType="num">
                                      <p:cBhvr additive="base">
                                        <p:cTn id="8" dur="500" fill="hold"/>
                                        <p:tgtEl>
                                          <p:spTgt spid="61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CEBBB5-C33F-4770-AF2E-0DD383DBB8D8}"/>
              </a:ext>
            </a:extLst>
          </p:cNvPr>
          <p:cNvSpPr>
            <a:spLocks noGrp="1"/>
          </p:cNvSpPr>
          <p:nvPr>
            <p:ph idx="1"/>
          </p:nvPr>
        </p:nvSpPr>
        <p:spPr>
          <a:xfrm>
            <a:off x="304800" y="1524000"/>
            <a:ext cx="8229600" cy="4525963"/>
          </a:xfrm>
        </p:spPr>
        <p:txBody>
          <a:bodyPr/>
          <a:lstStyle/>
          <a:p>
            <a:pPr algn="just"/>
            <a:r>
              <a:rPr lang="en-GB" dirty="0"/>
              <a:t>Address the issue of dimension reduction due to convolution</a:t>
            </a:r>
          </a:p>
          <a:p>
            <a:pPr algn="just"/>
            <a:r>
              <a:rPr lang="en-GB" dirty="0"/>
              <a:t>Zeros are added on each side of the input</a:t>
            </a:r>
          </a:p>
          <a:p>
            <a:pPr algn="just"/>
            <a:r>
              <a:rPr lang="en-GB" dirty="0"/>
              <a:t>Helps to keep the same input dimension through the convolution operation</a:t>
            </a:r>
          </a:p>
          <a:p>
            <a:pPr algn="just"/>
            <a:r>
              <a:rPr lang="en-GB" dirty="0"/>
              <a:t>Without zero padding, each successive feature map would get smaller after the convolution operation</a:t>
            </a:r>
            <a:endParaRPr lang="en-AE" dirty="0"/>
          </a:p>
        </p:txBody>
      </p:sp>
      <p:sp>
        <p:nvSpPr>
          <p:cNvPr id="3" name="Content Placeholder 2">
            <a:extLst>
              <a:ext uri="{FF2B5EF4-FFF2-40B4-BE49-F238E27FC236}">
                <a16:creationId xmlns:a16="http://schemas.microsoft.com/office/drawing/2014/main" id="{E0F380E9-F3FA-4325-929D-07B1DD535A33}"/>
              </a:ext>
            </a:extLst>
          </p:cNvPr>
          <p:cNvSpPr>
            <a:spLocks noGrp="1"/>
          </p:cNvSpPr>
          <p:nvPr>
            <p:ph sz="quarter" idx="10"/>
          </p:nvPr>
        </p:nvSpPr>
        <p:spPr/>
        <p:txBody>
          <a:bodyPr/>
          <a:lstStyle/>
          <a:p>
            <a:r>
              <a:rPr lang="en-GB" dirty="0"/>
              <a:t>Zero padding</a:t>
            </a:r>
            <a:endParaRPr lang="en-AE" dirty="0"/>
          </a:p>
        </p:txBody>
      </p:sp>
      <p:sp>
        <p:nvSpPr>
          <p:cNvPr id="4" name="Date Placeholder 3">
            <a:extLst>
              <a:ext uri="{FF2B5EF4-FFF2-40B4-BE49-F238E27FC236}">
                <a16:creationId xmlns:a16="http://schemas.microsoft.com/office/drawing/2014/main" id="{70FAC022-A6CB-47DD-AB9C-1E14D9D792D8}"/>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23A8FB2E-6086-4762-AE11-B894FE6C2D9A}"/>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8CD77CB4-9EAC-4362-B00E-1899B20CD9C7}"/>
              </a:ext>
            </a:extLst>
          </p:cNvPr>
          <p:cNvSpPr>
            <a:spLocks noGrp="1"/>
          </p:cNvSpPr>
          <p:nvPr>
            <p:ph type="sldNum" sz="quarter" idx="13"/>
          </p:nvPr>
        </p:nvSpPr>
        <p:spPr/>
        <p:txBody>
          <a:bodyPr/>
          <a:lstStyle/>
          <a:p>
            <a:pPr>
              <a:defRPr/>
            </a:pPr>
            <a:fld id="{9544C8DD-E839-4A64-8744-5FDFE6B0E371}" type="slidenum">
              <a:rPr lang="en-US" altLang="en-US" smtClean="0"/>
              <a:pPr>
                <a:defRPr/>
              </a:pPr>
              <a:t>25</a:t>
            </a:fld>
            <a:endParaRPr lang="en-US" altLang="en-US"/>
          </a:p>
        </p:txBody>
      </p:sp>
    </p:spTree>
    <p:extLst>
      <p:ext uri="{BB962C8B-B14F-4D97-AF65-F5344CB8AC3E}">
        <p14:creationId xmlns:p14="http://schemas.microsoft.com/office/powerpoint/2010/main" val="1201520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1F17BB-3BA7-4CE4-B1FE-045592069155}"/>
              </a:ext>
            </a:extLst>
          </p:cNvPr>
          <p:cNvSpPr>
            <a:spLocks noGrp="1"/>
          </p:cNvSpPr>
          <p:nvPr>
            <p:ph sz="quarter" idx="10"/>
          </p:nvPr>
        </p:nvSpPr>
        <p:spPr/>
        <p:txBody>
          <a:bodyPr/>
          <a:lstStyle/>
          <a:p>
            <a:r>
              <a:rPr lang="en-GB" dirty="0"/>
              <a:t>Zero padding</a:t>
            </a:r>
            <a:endParaRPr lang="en-AE" dirty="0"/>
          </a:p>
        </p:txBody>
      </p:sp>
      <p:sp>
        <p:nvSpPr>
          <p:cNvPr id="4" name="Date Placeholder 3">
            <a:extLst>
              <a:ext uri="{FF2B5EF4-FFF2-40B4-BE49-F238E27FC236}">
                <a16:creationId xmlns:a16="http://schemas.microsoft.com/office/drawing/2014/main" id="{5A98B988-4F58-40DF-8367-5BD05D991ADC}"/>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3B600D44-7A79-4EC4-8B0A-531A87D0B788}"/>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DCEFCCD3-7221-4B85-8B09-9DC436423627}"/>
              </a:ext>
            </a:extLst>
          </p:cNvPr>
          <p:cNvSpPr>
            <a:spLocks noGrp="1"/>
          </p:cNvSpPr>
          <p:nvPr>
            <p:ph type="sldNum" sz="quarter" idx="13"/>
          </p:nvPr>
        </p:nvSpPr>
        <p:spPr/>
        <p:txBody>
          <a:bodyPr/>
          <a:lstStyle/>
          <a:p>
            <a:pPr>
              <a:defRPr/>
            </a:pPr>
            <a:fld id="{9544C8DD-E839-4A64-8744-5FDFE6B0E371}" type="slidenum">
              <a:rPr lang="en-US" altLang="en-US" smtClean="0"/>
              <a:pPr>
                <a:defRPr/>
              </a:pPr>
              <a:t>26</a:t>
            </a:fld>
            <a:endParaRPr lang="en-US" altLang="en-US"/>
          </a:p>
        </p:txBody>
      </p:sp>
      <p:pic>
        <p:nvPicPr>
          <p:cNvPr id="8196" name="Picture 4" descr="Zero-Padding in Convolutional Neural Networks | by Dharmaraj | Medium">
            <a:extLst>
              <a:ext uri="{FF2B5EF4-FFF2-40B4-BE49-F238E27FC236}">
                <a16:creationId xmlns:a16="http://schemas.microsoft.com/office/drawing/2014/main" id="{FF0249A2-26D9-4508-BD49-BDA392AF4EC9}"/>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762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450DECD-FE65-4D3F-9585-29681C2A0E3D}"/>
              </a:ext>
            </a:extLst>
          </p:cNvPr>
          <p:cNvSpPr txBox="1"/>
          <p:nvPr/>
        </p:nvSpPr>
        <p:spPr>
          <a:xfrm>
            <a:off x="838200" y="4876800"/>
            <a:ext cx="3002746" cy="707886"/>
          </a:xfrm>
          <a:prstGeom prst="rect">
            <a:avLst/>
          </a:prstGeom>
          <a:noFill/>
        </p:spPr>
        <p:txBody>
          <a:bodyPr wrap="none" rtlCol="0">
            <a:spAutoFit/>
          </a:bodyPr>
          <a:lstStyle/>
          <a:p>
            <a:pPr algn="ctr"/>
            <a:r>
              <a:rPr lang="en-GB" sz="2000" dirty="0"/>
              <a:t>Original input: (5 x 5)</a:t>
            </a:r>
          </a:p>
          <a:p>
            <a:pPr algn="ctr"/>
            <a:r>
              <a:rPr lang="en-GB" sz="2000" dirty="0"/>
              <a:t>After zero padding: (7x7)</a:t>
            </a:r>
            <a:endParaRPr lang="en-AE" sz="2000" dirty="0"/>
          </a:p>
        </p:txBody>
      </p:sp>
      <p:sp>
        <p:nvSpPr>
          <p:cNvPr id="12" name="TextBox 11">
            <a:extLst>
              <a:ext uri="{FF2B5EF4-FFF2-40B4-BE49-F238E27FC236}">
                <a16:creationId xmlns:a16="http://schemas.microsoft.com/office/drawing/2014/main" id="{EE826070-11CF-46DB-8E9D-419D3F4E9DAD}"/>
              </a:ext>
            </a:extLst>
          </p:cNvPr>
          <p:cNvSpPr txBox="1"/>
          <p:nvPr/>
        </p:nvSpPr>
        <p:spPr>
          <a:xfrm>
            <a:off x="5997819" y="4467312"/>
            <a:ext cx="1747594" cy="400110"/>
          </a:xfrm>
          <a:prstGeom prst="rect">
            <a:avLst/>
          </a:prstGeom>
          <a:noFill/>
        </p:spPr>
        <p:txBody>
          <a:bodyPr wrap="none" rtlCol="0">
            <a:spAutoFit/>
          </a:bodyPr>
          <a:lstStyle/>
          <a:p>
            <a:r>
              <a:rPr lang="en-GB" sz="2000" dirty="0"/>
              <a:t>Output (5 x 5)</a:t>
            </a:r>
            <a:endParaRPr lang="en-AE" sz="2000" dirty="0"/>
          </a:p>
        </p:txBody>
      </p:sp>
      <p:sp>
        <p:nvSpPr>
          <p:cNvPr id="13" name="TextBox 12">
            <a:extLst>
              <a:ext uri="{FF2B5EF4-FFF2-40B4-BE49-F238E27FC236}">
                <a16:creationId xmlns:a16="http://schemas.microsoft.com/office/drawing/2014/main" id="{0446245B-44C7-48A4-AE2C-3FECCC1AE033}"/>
              </a:ext>
            </a:extLst>
          </p:cNvPr>
          <p:cNvSpPr txBox="1"/>
          <p:nvPr/>
        </p:nvSpPr>
        <p:spPr>
          <a:xfrm>
            <a:off x="4266028" y="3625820"/>
            <a:ext cx="809837" cy="400110"/>
          </a:xfrm>
          <a:prstGeom prst="rect">
            <a:avLst/>
          </a:prstGeom>
          <a:noFill/>
        </p:spPr>
        <p:txBody>
          <a:bodyPr wrap="none" rtlCol="0">
            <a:spAutoFit/>
          </a:bodyPr>
          <a:lstStyle/>
          <a:p>
            <a:r>
              <a:rPr lang="en-GB" sz="2000" dirty="0"/>
              <a:t> 3 x 3</a:t>
            </a:r>
            <a:endParaRPr lang="en-AE" sz="2000" dirty="0"/>
          </a:p>
        </p:txBody>
      </p:sp>
    </p:spTree>
    <p:extLst>
      <p:ext uri="{BB962C8B-B14F-4D97-AF65-F5344CB8AC3E}">
        <p14:creationId xmlns:p14="http://schemas.microsoft.com/office/powerpoint/2010/main" val="3543953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6559B2-572A-4752-86B9-AB3024977EB7}"/>
              </a:ext>
            </a:extLst>
          </p:cNvPr>
          <p:cNvSpPr>
            <a:spLocks noGrp="1"/>
          </p:cNvSpPr>
          <p:nvPr>
            <p:ph idx="1"/>
          </p:nvPr>
        </p:nvSpPr>
        <p:spPr>
          <a:xfrm>
            <a:off x="304800" y="1524000"/>
            <a:ext cx="8229600" cy="4525963"/>
          </a:xfrm>
        </p:spPr>
        <p:txBody>
          <a:bodyPr/>
          <a:lstStyle/>
          <a:p>
            <a:pPr algn="just"/>
            <a:r>
              <a:rPr lang="en-GB" dirty="0"/>
              <a:t>The distance between two successive kernel positions while convolving the input is called a stride</a:t>
            </a:r>
          </a:p>
          <a:p>
            <a:pPr algn="just"/>
            <a:r>
              <a:rPr lang="en-GB" dirty="0"/>
              <a:t>Common choice of stride is 1</a:t>
            </a:r>
          </a:p>
          <a:p>
            <a:pPr algn="just"/>
            <a:r>
              <a:rPr lang="en-GB" dirty="0"/>
              <a:t>Stride larger than 1 is sometimes used in order to achieve </a:t>
            </a:r>
            <a:r>
              <a:rPr lang="en-GB" dirty="0" err="1"/>
              <a:t>downsampling</a:t>
            </a:r>
            <a:r>
              <a:rPr lang="en-GB" dirty="0"/>
              <a:t> (reduce the height and width) of the feature maps</a:t>
            </a:r>
            <a:endParaRPr lang="en-AE" dirty="0"/>
          </a:p>
        </p:txBody>
      </p:sp>
      <p:sp>
        <p:nvSpPr>
          <p:cNvPr id="3" name="Content Placeholder 2">
            <a:extLst>
              <a:ext uri="{FF2B5EF4-FFF2-40B4-BE49-F238E27FC236}">
                <a16:creationId xmlns:a16="http://schemas.microsoft.com/office/drawing/2014/main" id="{722CE9F6-CB7B-4D82-B208-EEA6F205A68D}"/>
              </a:ext>
            </a:extLst>
          </p:cNvPr>
          <p:cNvSpPr>
            <a:spLocks noGrp="1"/>
          </p:cNvSpPr>
          <p:nvPr>
            <p:ph sz="quarter" idx="10"/>
          </p:nvPr>
        </p:nvSpPr>
        <p:spPr/>
        <p:txBody>
          <a:bodyPr/>
          <a:lstStyle/>
          <a:p>
            <a:r>
              <a:rPr lang="en-GB" dirty="0"/>
              <a:t>Stride </a:t>
            </a:r>
            <a:endParaRPr lang="en-AE" dirty="0"/>
          </a:p>
        </p:txBody>
      </p:sp>
      <p:sp>
        <p:nvSpPr>
          <p:cNvPr id="4" name="Date Placeholder 3">
            <a:extLst>
              <a:ext uri="{FF2B5EF4-FFF2-40B4-BE49-F238E27FC236}">
                <a16:creationId xmlns:a16="http://schemas.microsoft.com/office/drawing/2014/main" id="{52E59192-07A5-459B-AF3D-E09E0FE29235}"/>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D3BAB1E1-8ABE-4A4C-8D4A-B43242CBDC1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124BB044-F285-48F2-A8F1-221C0A6BD637}"/>
              </a:ext>
            </a:extLst>
          </p:cNvPr>
          <p:cNvSpPr>
            <a:spLocks noGrp="1"/>
          </p:cNvSpPr>
          <p:nvPr>
            <p:ph type="sldNum" sz="quarter" idx="13"/>
          </p:nvPr>
        </p:nvSpPr>
        <p:spPr/>
        <p:txBody>
          <a:bodyPr/>
          <a:lstStyle/>
          <a:p>
            <a:pPr>
              <a:defRPr/>
            </a:pPr>
            <a:fld id="{9544C8DD-E839-4A64-8744-5FDFE6B0E371}" type="slidenum">
              <a:rPr lang="en-US" altLang="en-US" smtClean="0"/>
              <a:pPr>
                <a:defRPr/>
              </a:pPr>
              <a:t>27</a:t>
            </a:fld>
            <a:endParaRPr lang="en-US" altLang="en-US"/>
          </a:p>
        </p:txBody>
      </p:sp>
    </p:spTree>
    <p:extLst>
      <p:ext uri="{BB962C8B-B14F-4D97-AF65-F5344CB8AC3E}">
        <p14:creationId xmlns:p14="http://schemas.microsoft.com/office/powerpoint/2010/main" val="322378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2DB478-E453-4CA7-B83A-924FE603A9E8}"/>
              </a:ext>
            </a:extLst>
          </p:cNvPr>
          <p:cNvSpPr>
            <a:spLocks noGrp="1"/>
          </p:cNvSpPr>
          <p:nvPr>
            <p:ph sz="quarter" idx="10"/>
          </p:nvPr>
        </p:nvSpPr>
        <p:spPr>
          <a:xfrm>
            <a:off x="304800" y="96129"/>
            <a:ext cx="6324600" cy="1143000"/>
          </a:xfrm>
        </p:spPr>
        <p:txBody>
          <a:bodyPr/>
          <a:lstStyle/>
          <a:p>
            <a:r>
              <a:rPr lang="en-GB" dirty="0"/>
              <a:t>Stride</a:t>
            </a:r>
            <a:endParaRPr lang="en-AE" dirty="0"/>
          </a:p>
        </p:txBody>
      </p:sp>
      <p:sp>
        <p:nvSpPr>
          <p:cNvPr id="4" name="Date Placeholder 3">
            <a:extLst>
              <a:ext uri="{FF2B5EF4-FFF2-40B4-BE49-F238E27FC236}">
                <a16:creationId xmlns:a16="http://schemas.microsoft.com/office/drawing/2014/main" id="{BF952835-4BDA-488C-B0BC-717D964256DC}"/>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7EC039B9-9E84-465E-B0B2-3C6025B4687F}"/>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4678F581-DD93-44D2-92FD-DCCEE90BB8F2}"/>
              </a:ext>
            </a:extLst>
          </p:cNvPr>
          <p:cNvSpPr>
            <a:spLocks noGrp="1"/>
          </p:cNvSpPr>
          <p:nvPr>
            <p:ph type="sldNum" sz="quarter" idx="13"/>
          </p:nvPr>
        </p:nvSpPr>
        <p:spPr/>
        <p:txBody>
          <a:bodyPr/>
          <a:lstStyle/>
          <a:p>
            <a:pPr>
              <a:defRPr/>
            </a:pPr>
            <a:fld id="{9544C8DD-E839-4A64-8744-5FDFE6B0E371}" type="slidenum">
              <a:rPr lang="en-US" altLang="en-US" smtClean="0"/>
              <a:pPr>
                <a:defRPr/>
              </a:pPr>
              <a:t>28</a:t>
            </a:fld>
            <a:endParaRPr lang="en-US" altLang="en-US"/>
          </a:p>
        </p:txBody>
      </p:sp>
      <p:pic>
        <p:nvPicPr>
          <p:cNvPr id="1026" name="Picture 2" descr="https://miro.medium.com/v2/resize:fit:875/1*L4T6IXRalWoseBncjRr4wQ@2x.gif">
            <a:extLst>
              <a:ext uri="{FF2B5EF4-FFF2-40B4-BE49-F238E27FC236}">
                <a16:creationId xmlns:a16="http://schemas.microsoft.com/office/drawing/2014/main" id="{4105D45E-305C-4B7F-A003-DD7235224994}"/>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725216"/>
            <a:ext cx="752475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768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D92B9-43B5-4BBC-9135-2E03356F835F}"/>
              </a:ext>
            </a:extLst>
          </p:cNvPr>
          <p:cNvSpPr>
            <a:spLocks noGrp="1"/>
          </p:cNvSpPr>
          <p:nvPr>
            <p:ph sz="quarter" idx="10"/>
          </p:nvPr>
        </p:nvSpPr>
        <p:spPr/>
        <p:txBody>
          <a:bodyPr/>
          <a:lstStyle/>
          <a:p>
            <a:r>
              <a:rPr lang="en-GB" dirty="0"/>
              <a:t>Stride</a:t>
            </a:r>
            <a:endParaRPr lang="en-AE" dirty="0"/>
          </a:p>
        </p:txBody>
      </p:sp>
      <p:sp>
        <p:nvSpPr>
          <p:cNvPr id="4" name="Date Placeholder 3">
            <a:extLst>
              <a:ext uri="{FF2B5EF4-FFF2-40B4-BE49-F238E27FC236}">
                <a16:creationId xmlns:a16="http://schemas.microsoft.com/office/drawing/2014/main" id="{6269B2D4-2BE1-473B-BA8C-775936421368}"/>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3FD64AC2-79A3-4387-BB71-FB234CFA2BE0}"/>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037ADFBA-4D6E-482E-BC33-E70A025744A6}"/>
              </a:ext>
            </a:extLst>
          </p:cNvPr>
          <p:cNvSpPr>
            <a:spLocks noGrp="1"/>
          </p:cNvSpPr>
          <p:nvPr>
            <p:ph type="sldNum" sz="quarter" idx="13"/>
          </p:nvPr>
        </p:nvSpPr>
        <p:spPr/>
        <p:txBody>
          <a:bodyPr/>
          <a:lstStyle/>
          <a:p>
            <a:pPr>
              <a:defRPr/>
            </a:pPr>
            <a:fld id="{9544C8DD-E839-4A64-8744-5FDFE6B0E371}" type="slidenum">
              <a:rPr lang="en-US" altLang="en-US" smtClean="0"/>
              <a:pPr>
                <a:defRPr/>
              </a:pPr>
              <a:t>29</a:t>
            </a:fld>
            <a:endParaRPr lang="en-US" altLang="en-US"/>
          </a:p>
        </p:txBody>
      </p:sp>
      <p:pic>
        <p:nvPicPr>
          <p:cNvPr id="2054" name="Picture 6" descr="https://miro.medium.com/v2/resize:fit:875/1*4wZt9G7W7CchZO-5rVxl5g@2x.gif">
            <a:extLst>
              <a:ext uri="{FF2B5EF4-FFF2-40B4-BE49-F238E27FC236}">
                <a16:creationId xmlns:a16="http://schemas.microsoft.com/office/drawing/2014/main" id="{46831931-E803-422C-AE4B-481E4C9337B8}"/>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5837" y="1551781"/>
            <a:ext cx="6867525"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214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8877B-918B-44B0-9EBF-F799CAFC051D}"/>
              </a:ext>
            </a:extLst>
          </p:cNvPr>
          <p:cNvSpPr>
            <a:spLocks noGrp="1"/>
          </p:cNvSpPr>
          <p:nvPr>
            <p:ph idx="1"/>
          </p:nvPr>
        </p:nvSpPr>
        <p:spPr>
          <a:xfrm>
            <a:off x="304800" y="1341437"/>
            <a:ext cx="8229600" cy="4525963"/>
          </a:xfrm>
        </p:spPr>
        <p:txBody>
          <a:bodyPr/>
          <a:lstStyle/>
          <a:p>
            <a:pPr algn="just"/>
            <a:r>
              <a:rPr lang="en-GB" dirty="0"/>
              <a:t>What is ML?</a:t>
            </a:r>
          </a:p>
          <a:p>
            <a:pPr lvl="1" algn="just"/>
            <a:r>
              <a:rPr lang="en-GB" dirty="0"/>
              <a:t>Branch of artificial intelligence (AI) and computer science </a:t>
            </a:r>
            <a:endParaRPr lang="en-AE" sz="2000" dirty="0"/>
          </a:p>
          <a:p>
            <a:pPr lvl="1" algn="just"/>
            <a:r>
              <a:rPr lang="en-GB" dirty="0"/>
              <a:t>Aims to build computers to imitate the way humans learn and improve automatically through experience</a:t>
            </a:r>
          </a:p>
          <a:p>
            <a:pPr lvl="2" algn="just"/>
            <a:r>
              <a:rPr lang="en-GB" dirty="0"/>
              <a:t>using data and algorithms</a:t>
            </a:r>
          </a:p>
          <a:p>
            <a:pPr lvl="0" algn="just"/>
            <a:r>
              <a:rPr lang="en-GB" dirty="0"/>
              <a:t>ML has become popular nowadays. Why? </a:t>
            </a:r>
            <a:endParaRPr lang="en-AE" sz="2000" dirty="0"/>
          </a:p>
          <a:p>
            <a:pPr lvl="1" algn="just"/>
            <a:r>
              <a:rPr lang="en-GB" dirty="0"/>
              <a:t>The development of new learning algorithms and theory </a:t>
            </a:r>
            <a:endParaRPr lang="en-AE" sz="2000" dirty="0"/>
          </a:p>
          <a:p>
            <a:pPr lvl="1" algn="just"/>
            <a:r>
              <a:rPr lang="en-GB" dirty="0"/>
              <a:t>The ongoing explosion in the availability of data </a:t>
            </a:r>
            <a:endParaRPr lang="en-AE" sz="2000" dirty="0"/>
          </a:p>
          <a:p>
            <a:pPr lvl="1" algn="just"/>
            <a:r>
              <a:rPr lang="en-GB" dirty="0"/>
              <a:t>Low-cost computation</a:t>
            </a:r>
            <a:endParaRPr lang="en-AE" sz="3600" dirty="0"/>
          </a:p>
        </p:txBody>
      </p:sp>
      <p:sp>
        <p:nvSpPr>
          <p:cNvPr id="3" name="Content Placeholder 2">
            <a:extLst>
              <a:ext uri="{FF2B5EF4-FFF2-40B4-BE49-F238E27FC236}">
                <a16:creationId xmlns:a16="http://schemas.microsoft.com/office/drawing/2014/main" id="{0180D9DF-5438-412C-BDD6-00CE571461F8}"/>
              </a:ext>
            </a:extLst>
          </p:cNvPr>
          <p:cNvSpPr>
            <a:spLocks noGrp="1"/>
          </p:cNvSpPr>
          <p:nvPr>
            <p:ph sz="quarter" idx="10"/>
          </p:nvPr>
        </p:nvSpPr>
        <p:spPr/>
        <p:txBody>
          <a:bodyPr/>
          <a:lstStyle/>
          <a:p>
            <a:r>
              <a:rPr lang="en-GB" dirty="0"/>
              <a:t>Machine learning (ML)</a:t>
            </a:r>
            <a:endParaRPr lang="en-AE" dirty="0"/>
          </a:p>
        </p:txBody>
      </p:sp>
      <p:sp>
        <p:nvSpPr>
          <p:cNvPr id="4" name="Date Placeholder 3">
            <a:extLst>
              <a:ext uri="{FF2B5EF4-FFF2-40B4-BE49-F238E27FC236}">
                <a16:creationId xmlns:a16="http://schemas.microsoft.com/office/drawing/2014/main" id="{997362DF-4ACF-48E8-9118-B6E261EF6D37}"/>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D9306038-D7DB-48EF-BEE9-F3B7DF0614A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39763E8-F509-42E2-984E-C577D2CDCCAD}"/>
              </a:ext>
            </a:extLst>
          </p:cNvPr>
          <p:cNvSpPr>
            <a:spLocks noGrp="1"/>
          </p:cNvSpPr>
          <p:nvPr>
            <p:ph type="sldNum" sz="quarter" idx="13"/>
          </p:nvPr>
        </p:nvSpPr>
        <p:spPr/>
        <p:txBody>
          <a:bodyPr/>
          <a:lstStyle/>
          <a:p>
            <a:pPr>
              <a:defRPr/>
            </a:pPr>
            <a:fld id="{9544C8DD-E839-4A64-8744-5FDFE6B0E371}" type="slidenum">
              <a:rPr lang="en-US" altLang="en-US" smtClean="0"/>
              <a:pPr>
                <a:defRPr/>
              </a:pPr>
              <a:t>3</a:t>
            </a:fld>
            <a:endParaRPr lang="en-US" altLang="en-US"/>
          </a:p>
        </p:txBody>
      </p:sp>
    </p:spTree>
    <p:extLst>
      <p:ext uri="{BB962C8B-B14F-4D97-AF65-F5344CB8AC3E}">
        <p14:creationId xmlns:p14="http://schemas.microsoft.com/office/powerpoint/2010/main" val="3840165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A3CB8-8B47-46A8-91EC-A461438E8DA9}"/>
              </a:ext>
            </a:extLst>
          </p:cNvPr>
          <p:cNvSpPr>
            <a:spLocks noGrp="1"/>
          </p:cNvSpPr>
          <p:nvPr>
            <p:ph sz="quarter" idx="10"/>
          </p:nvPr>
        </p:nvSpPr>
        <p:spPr/>
        <p:txBody>
          <a:bodyPr/>
          <a:lstStyle/>
          <a:p>
            <a:r>
              <a:rPr lang="en-GB" dirty="0"/>
              <a:t>Convolution over channels</a:t>
            </a:r>
            <a:endParaRPr lang="en-AE" dirty="0"/>
          </a:p>
        </p:txBody>
      </p:sp>
      <p:sp>
        <p:nvSpPr>
          <p:cNvPr id="4" name="Date Placeholder 3">
            <a:extLst>
              <a:ext uri="{FF2B5EF4-FFF2-40B4-BE49-F238E27FC236}">
                <a16:creationId xmlns:a16="http://schemas.microsoft.com/office/drawing/2014/main" id="{714B1938-6547-463A-BF0B-9598A6559ED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D09FBC45-F07F-45D6-B047-CB54AF1A0CDC}"/>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4BF13A89-92C1-40E5-ABAE-C44E25315FE5}"/>
              </a:ext>
            </a:extLst>
          </p:cNvPr>
          <p:cNvSpPr>
            <a:spLocks noGrp="1"/>
          </p:cNvSpPr>
          <p:nvPr>
            <p:ph type="sldNum" sz="quarter" idx="13"/>
          </p:nvPr>
        </p:nvSpPr>
        <p:spPr/>
        <p:txBody>
          <a:bodyPr/>
          <a:lstStyle/>
          <a:p>
            <a:pPr>
              <a:defRPr/>
            </a:pPr>
            <a:fld id="{9544C8DD-E839-4A64-8744-5FDFE6B0E371}" type="slidenum">
              <a:rPr lang="en-US" altLang="en-US" smtClean="0"/>
              <a:pPr>
                <a:defRPr/>
              </a:pPr>
              <a:t>30</a:t>
            </a:fld>
            <a:endParaRPr lang="en-US" altLang="en-US"/>
          </a:p>
        </p:txBody>
      </p:sp>
      <p:pic>
        <p:nvPicPr>
          <p:cNvPr id="2050" name="Picture 2" descr="Implementing and Tracking the Performance of a CNN in PyTorch | ayusht –  Weights &amp; Biases">
            <a:extLst>
              <a:ext uri="{FF2B5EF4-FFF2-40B4-BE49-F238E27FC236}">
                <a16:creationId xmlns:a16="http://schemas.microsoft.com/office/drawing/2014/main" id="{F02C4310-FFC9-48A0-A116-10E5818C1A5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7630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900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64655-6F1B-4572-B449-53191B92E2BD}"/>
              </a:ext>
            </a:extLst>
          </p:cNvPr>
          <p:cNvSpPr>
            <a:spLocks noGrp="1"/>
          </p:cNvSpPr>
          <p:nvPr>
            <p:ph idx="1"/>
          </p:nvPr>
        </p:nvSpPr>
        <p:spPr>
          <a:xfrm>
            <a:off x="457200" y="1493837"/>
            <a:ext cx="8229600" cy="4525963"/>
          </a:xfrm>
        </p:spPr>
        <p:txBody>
          <a:bodyPr/>
          <a:lstStyle/>
          <a:p>
            <a:pPr algn="just"/>
            <a:r>
              <a:rPr lang="en-GB" dirty="0"/>
              <a:t>How about the depth of a filter in CNNs?</a:t>
            </a:r>
          </a:p>
          <a:p>
            <a:pPr lvl="1" algn="just"/>
            <a:r>
              <a:rPr lang="en-GB" dirty="0"/>
              <a:t>The depth of a filter is implied. (i.e.,) it depends on the number of channels in the input</a:t>
            </a:r>
          </a:p>
          <a:p>
            <a:pPr lvl="2" algn="just"/>
            <a:r>
              <a:rPr lang="en-GB" dirty="0"/>
              <a:t>If an input has 3 channels, then a filter applied to that input must have a depth of 3</a:t>
            </a:r>
          </a:p>
          <a:p>
            <a:pPr lvl="2" algn="just"/>
            <a:r>
              <a:rPr lang="en-GB" dirty="0"/>
              <a:t>If an input has 32 channels, then a filter applied to that input must have a depth of 32 	</a:t>
            </a:r>
          </a:p>
        </p:txBody>
      </p:sp>
      <p:sp>
        <p:nvSpPr>
          <p:cNvPr id="3" name="Content Placeholder 2">
            <a:extLst>
              <a:ext uri="{FF2B5EF4-FFF2-40B4-BE49-F238E27FC236}">
                <a16:creationId xmlns:a16="http://schemas.microsoft.com/office/drawing/2014/main" id="{320B0F85-3E3A-429C-9707-8D9E8F15EA2A}"/>
              </a:ext>
            </a:extLst>
          </p:cNvPr>
          <p:cNvSpPr>
            <a:spLocks noGrp="1"/>
          </p:cNvSpPr>
          <p:nvPr>
            <p:ph sz="quarter" idx="10"/>
          </p:nvPr>
        </p:nvSpPr>
        <p:spPr/>
        <p:txBody>
          <a:bodyPr/>
          <a:lstStyle/>
          <a:p>
            <a:r>
              <a:rPr lang="en-GB" dirty="0"/>
              <a:t>Convolution layer </a:t>
            </a:r>
            <a:endParaRPr lang="en-AE" dirty="0"/>
          </a:p>
        </p:txBody>
      </p:sp>
      <p:sp>
        <p:nvSpPr>
          <p:cNvPr id="4" name="Date Placeholder 3">
            <a:extLst>
              <a:ext uri="{FF2B5EF4-FFF2-40B4-BE49-F238E27FC236}">
                <a16:creationId xmlns:a16="http://schemas.microsoft.com/office/drawing/2014/main" id="{D786F444-01C0-4BBA-833A-9594BC58ACD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768DF6D9-C755-4A95-B920-A058249B8E5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A5887A70-EBEC-45AA-B668-58030E10B9EB}"/>
              </a:ext>
            </a:extLst>
          </p:cNvPr>
          <p:cNvSpPr>
            <a:spLocks noGrp="1"/>
          </p:cNvSpPr>
          <p:nvPr>
            <p:ph type="sldNum" sz="quarter" idx="13"/>
          </p:nvPr>
        </p:nvSpPr>
        <p:spPr/>
        <p:txBody>
          <a:bodyPr/>
          <a:lstStyle/>
          <a:p>
            <a:pPr>
              <a:defRPr/>
            </a:pPr>
            <a:fld id="{9544C8DD-E839-4A64-8744-5FDFE6B0E371}" type="slidenum">
              <a:rPr lang="en-US" altLang="en-US" smtClean="0"/>
              <a:pPr>
                <a:defRPr/>
              </a:pPr>
              <a:t>31</a:t>
            </a:fld>
            <a:endParaRPr lang="en-US" altLang="en-US"/>
          </a:p>
        </p:txBody>
      </p:sp>
    </p:spTree>
    <p:extLst>
      <p:ext uri="{BB962C8B-B14F-4D97-AF65-F5344CB8AC3E}">
        <p14:creationId xmlns:p14="http://schemas.microsoft.com/office/powerpoint/2010/main" val="2701564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EE036D-AE52-4F66-89BA-8BDACA51CA64}"/>
              </a:ext>
            </a:extLst>
          </p:cNvPr>
          <p:cNvSpPr>
            <a:spLocks noGrp="1"/>
          </p:cNvSpPr>
          <p:nvPr>
            <p:ph idx="1"/>
          </p:nvPr>
        </p:nvSpPr>
        <p:spPr/>
        <p:txBody>
          <a:bodyPr/>
          <a:lstStyle/>
          <a:p>
            <a:r>
              <a:rPr lang="en-GB" dirty="0"/>
              <a:t>It is a trainable parameter of a convolutional layer</a:t>
            </a:r>
          </a:p>
          <a:p>
            <a:r>
              <a:rPr lang="en-GB" dirty="0"/>
              <a:t>There is one bias for each output feature map</a:t>
            </a:r>
          </a:p>
          <a:p>
            <a:r>
              <a:rPr lang="en-GB" dirty="0"/>
              <a:t>Each bias is added to </a:t>
            </a:r>
            <a:r>
              <a:rPr lang="en-GB" i="1" dirty="0"/>
              <a:t>every</a:t>
            </a:r>
            <a:r>
              <a:rPr lang="en-GB" dirty="0"/>
              <a:t> element in that output feature map</a:t>
            </a:r>
          </a:p>
          <a:p>
            <a:r>
              <a:rPr lang="en-GB" dirty="0"/>
              <a:t>Its value shifts a model's predicted outcome either up or down depending on whether this bias value is positive or negative respectively </a:t>
            </a:r>
          </a:p>
          <a:p>
            <a:r>
              <a:rPr lang="en-GB" dirty="0"/>
              <a:t>Size of bias in a convolutional layer is </a:t>
            </a:r>
            <a:r>
              <a:rPr lang="en-GB" b="1" dirty="0">
                <a:solidFill>
                  <a:srgbClr val="FF0000"/>
                </a:solidFill>
              </a:rPr>
              <a:t>1 x c </a:t>
            </a:r>
          </a:p>
          <a:p>
            <a:pPr marL="0" indent="0">
              <a:buNone/>
            </a:pPr>
            <a:r>
              <a:rPr lang="en-GB" dirty="0"/>
              <a:t>where c is the number filters in a convolutional layer</a:t>
            </a:r>
          </a:p>
        </p:txBody>
      </p:sp>
      <p:sp>
        <p:nvSpPr>
          <p:cNvPr id="3" name="Content Placeholder 2">
            <a:extLst>
              <a:ext uri="{FF2B5EF4-FFF2-40B4-BE49-F238E27FC236}">
                <a16:creationId xmlns:a16="http://schemas.microsoft.com/office/drawing/2014/main" id="{2AB6A6A8-9765-434C-AFB3-90854A6BEDC0}"/>
              </a:ext>
            </a:extLst>
          </p:cNvPr>
          <p:cNvSpPr>
            <a:spLocks noGrp="1"/>
          </p:cNvSpPr>
          <p:nvPr>
            <p:ph sz="quarter" idx="10"/>
          </p:nvPr>
        </p:nvSpPr>
        <p:spPr/>
        <p:txBody>
          <a:bodyPr/>
          <a:lstStyle/>
          <a:p>
            <a:r>
              <a:rPr lang="en-GB" dirty="0"/>
              <a:t>Bias</a:t>
            </a:r>
            <a:endParaRPr lang="en-AE" dirty="0"/>
          </a:p>
        </p:txBody>
      </p:sp>
      <p:sp>
        <p:nvSpPr>
          <p:cNvPr id="4" name="Date Placeholder 3">
            <a:extLst>
              <a:ext uri="{FF2B5EF4-FFF2-40B4-BE49-F238E27FC236}">
                <a16:creationId xmlns:a16="http://schemas.microsoft.com/office/drawing/2014/main" id="{152B6562-F9D7-4095-A568-5178BC92936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9DA8D2A2-343A-4716-8BF2-B6820165F0ED}"/>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D3DECEF3-13AA-4AE8-B2BB-2B1CD2064F10}"/>
              </a:ext>
            </a:extLst>
          </p:cNvPr>
          <p:cNvSpPr>
            <a:spLocks noGrp="1"/>
          </p:cNvSpPr>
          <p:nvPr>
            <p:ph type="sldNum" sz="quarter" idx="13"/>
          </p:nvPr>
        </p:nvSpPr>
        <p:spPr/>
        <p:txBody>
          <a:bodyPr/>
          <a:lstStyle/>
          <a:p>
            <a:pPr>
              <a:defRPr/>
            </a:pPr>
            <a:fld id="{9544C8DD-E839-4A64-8744-5FDFE6B0E371}" type="slidenum">
              <a:rPr lang="en-US" altLang="en-US" smtClean="0"/>
              <a:pPr>
                <a:defRPr/>
              </a:pPr>
              <a:t>32</a:t>
            </a:fld>
            <a:endParaRPr lang="en-US" altLang="en-US"/>
          </a:p>
        </p:txBody>
      </p:sp>
    </p:spTree>
    <p:extLst>
      <p:ext uri="{BB962C8B-B14F-4D97-AF65-F5344CB8AC3E}">
        <p14:creationId xmlns:p14="http://schemas.microsoft.com/office/powerpoint/2010/main" val="4125895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0F12CF-2B79-49FC-95ED-31BA9F02778B}"/>
              </a:ext>
            </a:extLst>
          </p:cNvPr>
          <p:cNvSpPr>
            <a:spLocks noGrp="1"/>
          </p:cNvSpPr>
          <p:nvPr>
            <p:ph idx="1"/>
          </p:nvPr>
        </p:nvSpPr>
        <p:spPr>
          <a:xfrm>
            <a:off x="304800" y="1493837"/>
            <a:ext cx="4267200" cy="4525963"/>
          </a:xfrm>
        </p:spPr>
        <p:txBody>
          <a:bodyPr/>
          <a:lstStyle/>
          <a:p>
            <a:r>
              <a:rPr lang="en-GB" dirty="0"/>
              <a:t>Is one filter enough? No</a:t>
            </a:r>
          </a:p>
          <a:p>
            <a:pPr algn="just"/>
            <a:r>
              <a:rPr lang="en-GB" dirty="0"/>
              <a:t>One kernel can be used to extract one kind of feature</a:t>
            </a:r>
          </a:p>
          <a:p>
            <a:pPr algn="just"/>
            <a:r>
              <a:rPr lang="en-GB" dirty="0"/>
              <a:t>Different kernels should be used to extract different features</a:t>
            </a:r>
          </a:p>
          <a:p>
            <a:pPr algn="just"/>
            <a:r>
              <a:rPr lang="en-GB" dirty="0"/>
              <a:t>CNNs do not use a single filter; they, in fact, use </a:t>
            </a:r>
            <a:r>
              <a:rPr lang="en-GB" dirty="0">
                <a:highlight>
                  <a:srgbClr val="FF00FF"/>
                </a:highlight>
              </a:rPr>
              <a:t>multiple filters</a:t>
            </a:r>
            <a:r>
              <a:rPr lang="en-GB" dirty="0"/>
              <a:t> in parallel for a given input to extract different features from it</a:t>
            </a:r>
          </a:p>
          <a:p>
            <a:endParaRPr lang="en-GB" dirty="0"/>
          </a:p>
          <a:p>
            <a:pPr marL="457200" lvl="1" indent="0">
              <a:buNone/>
            </a:pPr>
            <a:endParaRPr lang="en-GB" dirty="0"/>
          </a:p>
          <a:p>
            <a:endParaRPr lang="en-AE" dirty="0"/>
          </a:p>
        </p:txBody>
      </p:sp>
      <p:sp>
        <p:nvSpPr>
          <p:cNvPr id="3" name="Content Placeholder 2">
            <a:extLst>
              <a:ext uri="{FF2B5EF4-FFF2-40B4-BE49-F238E27FC236}">
                <a16:creationId xmlns:a16="http://schemas.microsoft.com/office/drawing/2014/main" id="{B1D8021F-7892-4382-BA86-A2F0D4C67DFF}"/>
              </a:ext>
            </a:extLst>
          </p:cNvPr>
          <p:cNvSpPr>
            <a:spLocks noGrp="1"/>
          </p:cNvSpPr>
          <p:nvPr>
            <p:ph sz="quarter" idx="10"/>
          </p:nvPr>
        </p:nvSpPr>
        <p:spPr/>
        <p:txBody>
          <a:bodyPr/>
          <a:lstStyle/>
          <a:p>
            <a:r>
              <a:rPr lang="en-GB" dirty="0"/>
              <a:t>Convolution layer</a:t>
            </a:r>
            <a:endParaRPr lang="en-AE" dirty="0"/>
          </a:p>
        </p:txBody>
      </p:sp>
      <p:sp>
        <p:nvSpPr>
          <p:cNvPr id="4" name="Date Placeholder 3">
            <a:extLst>
              <a:ext uri="{FF2B5EF4-FFF2-40B4-BE49-F238E27FC236}">
                <a16:creationId xmlns:a16="http://schemas.microsoft.com/office/drawing/2014/main" id="{5BF12CAD-BB3F-4738-87F6-F107F2ABD09C}"/>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081FBA65-54E7-4715-91C6-6D12DE545B18}"/>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AD00D08D-B9AB-4492-8454-D58504FE3448}"/>
              </a:ext>
            </a:extLst>
          </p:cNvPr>
          <p:cNvSpPr>
            <a:spLocks noGrp="1"/>
          </p:cNvSpPr>
          <p:nvPr>
            <p:ph type="sldNum" sz="quarter" idx="13"/>
          </p:nvPr>
        </p:nvSpPr>
        <p:spPr/>
        <p:txBody>
          <a:bodyPr/>
          <a:lstStyle/>
          <a:p>
            <a:pPr>
              <a:defRPr/>
            </a:pPr>
            <a:fld id="{9544C8DD-E839-4A64-8744-5FDFE6B0E371}" type="slidenum">
              <a:rPr lang="en-US" altLang="en-US" smtClean="0"/>
              <a:pPr>
                <a:defRPr/>
              </a:pPr>
              <a:t>33</a:t>
            </a:fld>
            <a:endParaRPr lang="en-US" altLang="en-US"/>
          </a:p>
        </p:txBody>
      </p:sp>
      <p:pic>
        <p:nvPicPr>
          <p:cNvPr id="1026" name="Picture 2" descr="Convolutions: Image convolution examples - AI Shack">
            <a:extLst>
              <a:ext uri="{FF2B5EF4-FFF2-40B4-BE49-F238E27FC236}">
                <a16:creationId xmlns:a16="http://schemas.microsoft.com/office/drawing/2014/main" id="{AC11A3EF-F45C-49E5-8322-7E037B5BE2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8199" t="7296" r="7664" b="5964"/>
          <a:stretch/>
        </p:blipFill>
        <p:spPr bwMode="auto">
          <a:xfrm>
            <a:off x="4694816" y="1493837"/>
            <a:ext cx="3915783" cy="399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838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64655-6F1B-4572-B449-53191B92E2BD}"/>
              </a:ext>
            </a:extLst>
          </p:cNvPr>
          <p:cNvSpPr>
            <a:spLocks noGrp="1"/>
          </p:cNvSpPr>
          <p:nvPr>
            <p:ph idx="1"/>
          </p:nvPr>
        </p:nvSpPr>
        <p:spPr/>
        <p:txBody>
          <a:bodyPr/>
          <a:lstStyle/>
          <a:p>
            <a:pPr algn="just"/>
            <a:r>
              <a:rPr lang="en-GB" dirty="0"/>
              <a:t>How about the depth of the feature maps output by a convolutional layer?</a:t>
            </a:r>
          </a:p>
          <a:p>
            <a:pPr lvl="1" algn="just"/>
            <a:r>
              <a:rPr lang="en-GB" dirty="0"/>
              <a:t>Each filter (irrespective of its dimension and the dimension of the input) after convolving with the input results in a single feature map</a:t>
            </a:r>
          </a:p>
          <a:p>
            <a:pPr lvl="1" algn="just"/>
            <a:r>
              <a:rPr lang="en-GB" dirty="0"/>
              <a:t>Thus, if a convolutional layer has 32 filters, it results in 32 feature maps</a:t>
            </a:r>
          </a:p>
          <a:p>
            <a:pPr algn="just"/>
            <a:endParaRPr lang="en-GB" dirty="0"/>
          </a:p>
          <a:p>
            <a:pPr algn="just"/>
            <a:endParaRPr lang="en-GB" dirty="0"/>
          </a:p>
        </p:txBody>
      </p:sp>
      <p:sp>
        <p:nvSpPr>
          <p:cNvPr id="3" name="Content Placeholder 2">
            <a:extLst>
              <a:ext uri="{FF2B5EF4-FFF2-40B4-BE49-F238E27FC236}">
                <a16:creationId xmlns:a16="http://schemas.microsoft.com/office/drawing/2014/main" id="{320B0F85-3E3A-429C-9707-8D9E8F15EA2A}"/>
              </a:ext>
            </a:extLst>
          </p:cNvPr>
          <p:cNvSpPr>
            <a:spLocks noGrp="1"/>
          </p:cNvSpPr>
          <p:nvPr>
            <p:ph sz="quarter" idx="10"/>
          </p:nvPr>
        </p:nvSpPr>
        <p:spPr/>
        <p:txBody>
          <a:bodyPr/>
          <a:lstStyle/>
          <a:p>
            <a:r>
              <a:rPr lang="en-GB" dirty="0"/>
              <a:t>Convolution layer </a:t>
            </a:r>
            <a:endParaRPr lang="en-AE" dirty="0"/>
          </a:p>
        </p:txBody>
      </p:sp>
      <p:sp>
        <p:nvSpPr>
          <p:cNvPr id="4" name="Date Placeholder 3">
            <a:extLst>
              <a:ext uri="{FF2B5EF4-FFF2-40B4-BE49-F238E27FC236}">
                <a16:creationId xmlns:a16="http://schemas.microsoft.com/office/drawing/2014/main" id="{D786F444-01C0-4BBA-833A-9594BC58ACD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768DF6D9-C755-4A95-B920-A058249B8E5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A5887A70-EBEC-45AA-B668-58030E10B9EB}"/>
              </a:ext>
            </a:extLst>
          </p:cNvPr>
          <p:cNvSpPr>
            <a:spLocks noGrp="1"/>
          </p:cNvSpPr>
          <p:nvPr>
            <p:ph type="sldNum" sz="quarter" idx="13"/>
          </p:nvPr>
        </p:nvSpPr>
        <p:spPr/>
        <p:txBody>
          <a:bodyPr/>
          <a:lstStyle/>
          <a:p>
            <a:pPr>
              <a:defRPr/>
            </a:pPr>
            <a:fld id="{9544C8DD-E839-4A64-8744-5FDFE6B0E371}" type="slidenum">
              <a:rPr lang="en-US" altLang="en-US" smtClean="0"/>
              <a:pPr>
                <a:defRPr/>
              </a:pPr>
              <a:t>34</a:t>
            </a:fld>
            <a:endParaRPr lang="en-US" altLang="en-US"/>
          </a:p>
        </p:txBody>
      </p:sp>
    </p:spTree>
    <p:extLst>
      <p:ext uri="{BB962C8B-B14F-4D97-AF65-F5344CB8AC3E}">
        <p14:creationId xmlns:p14="http://schemas.microsoft.com/office/powerpoint/2010/main" val="1523445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B2BCF8-076B-4C33-8F1C-544F3D0F16ED}"/>
              </a:ext>
            </a:extLst>
          </p:cNvPr>
          <p:cNvSpPr>
            <a:spLocks noGrp="1"/>
          </p:cNvSpPr>
          <p:nvPr>
            <p:ph idx="1"/>
          </p:nvPr>
        </p:nvSpPr>
        <p:spPr/>
        <p:txBody>
          <a:bodyPr/>
          <a:lstStyle/>
          <a:p>
            <a:r>
              <a:rPr lang="en-GB" dirty="0"/>
              <a:t>Assume a convolutional layer with 32 5 x 5 filters. It receives an input of dimension 32 </a:t>
            </a:r>
            <a:r>
              <a:rPr lang="en-AE" dirty="0"/>
              <a:t>×</a:t>
            </a:r>
            <a:r>
              <a:rPr lang="en-GB" dirty="0"/>
              <a:t> 32 </a:t>
            </a:r>
            <a:r>
              <a:rPr lang="en-AE" dirty="0"/>
              <a:t>×</a:t>
            </a:r>
            <a:r>
              <a:rPr lang="en-GB" dirty="0"/>
              <a:t> 16. </a:t>
            </a:r>
          </a:p>
          <a:p>
            <a:r>
              <a:rPr lang="en-GB" dirty="0"/>
              <a:t>What will be the depth of a filter in the convolution layer? Why? </a:t>
            </a:r>
          </a:p>
          <a:p>
            <a:pPr lvl="1"/>
            <a:r>
              <a:rPr lang="en-GB" dirty="0">
                <a:solidFill>
                  <a:srgbClr val="FF0000"/>
                </a:solidFill>
              </a:rPr>
              <a:t>16, as the input has a depth of 16</a:t>
            </a:r>
          </a:p>
          <a:p>
            <a:r>
              <a:rPr lang="en-GB" dirty="0"/>
              <a:t>What will be the depth of the output feature map?</a:t>
            </a:r>
          </a:p>
          <a:p>
            <a:pPr lvl="1"/>
            <a:r>
              <a:rPr lang="en-GB" dirty="0">
                <a:solidFill>
                  <a:srgbClr val="FF0000"/>
                </a:solidFill>
              </a:rPr>
              <a:t>32, as there are 32 filters</a:t>
            </a:r>
          </a:p>
          <a:p>
            <a:pPr marL="457200" lvl="1" indent="0">
              <a:buNone/>
            </a:pPr>
            <a:endParaRPr lang="en-GB" dirty="0"/>
          </a:p>
          <a:p>
            <a:endParaRPr lang="en-AE" dirty="0"/>
          </a:p>
        </p:txBody>
      </p:sp>
      <p:sp>
        <p:nvSpPr>
          <p:cNvPr id="3" name="Content Placeholder 2">
            <a:extLst>
              <a:ext uri="{FF2B5EF4-FFF2-40B4-BE49-F238E27FC236}">
                <a16:creationId xmlns:a16="http://schemas.microsoft.com/office/drawing/2014/main" id="{5E0A0D83-D7F4-47EA-B243-AD4655A68E91}"/>
              </a:ext>
            </a:extLst>
          </p:cNvPr>
          <p:cNvSpPr>
            <a:spLocks noGrp="1"/>
          </p:cNvSpPr>
          <p:nvPr>
            <p:ph sz="quarter" idx="10"/>
          </p:nvPr>
        </p:nvSpPr>
        <p:spPr/>
        <p:txBody>
          <a:bodyPr/>
          <a:lstStyle/>
          <a:p>
            <a:r>
              <a:rPr lang="en-GB" dirty="0"/>
              <a:t>Convolution layer</a:t>
            </a:r>
            <a:endParaRPr lang="en-AE" dirty="0"/>
          </a:p>
        </p:txBody>
      </p:sp>
      <p:sp>
        <p:nvSpPr>
          <p:cNvPr id="4" name="Date Placeholder 3">
            <a:extLst>
              <a:ext uri="{FF2B5EF4-FFF2-40B4-BE49-F238E27FC236}">
                <a16:creationId xmlns:a16="http://schemas.microsoft.com/office/drawing/2014/main" id="{08B7DE72-382E-429B-8059-B28015E071A3}"/>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D01DFCAD-4298-4922-8902-DC57E52D776D}"/>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EAB08112-2827-40AE-AA88-F02BB2B32274}"/>
              </a:ext>
            </a:extLst>
          </p:cNvPr>
          <p:cNvSpPr>
            <a:spLocks noGrp="1"/>
          </p:cNvSpPr>
          <p:nvPr>
            <p:ph type="sldNum" sz="quarter" idx="13"/>
          </p:nvPr>
        </p:nvSpPr>
        <p:spPr/>
        <p:txBody>
          <a:bodyPr/>
          <a:lstStyle/>
          <a:p>
            <a:pPr>
              <a:defRPr/>
            </a:pPr>
            <a:fld id="{9544C8DD-E839-4A64-8744-5FDFE6B0E371}" type="slidenum">
              <a:rPr lang="en-US" altLang="en-US" smtClean="0"/>
              <a:pPr>
                <a:defRPr/>
              </a:pPr>
              <a:t>35</a:t>
            </a:fld>
            <a:endParaRPr lang="en-US" altLang="en-US"/>
          </a:p>
        </p:txBody>
      </p:sp>
    </p:spTree>
    <p:extLst>
      <p:ext uri="{BB962C8B-B14F-4D97-AF65-F5344CB8AC3E}">
        <p14:creationId xmlns:p14="http://schemas.microsoft.com/office/powerpoint/2010/main" val="131716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arn(inVertical)">
                                      <p:cBhvr>
                                        <p:cTn id="1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64655-6F1B-4572-B449-53191B92E2BD}"/>
              </a:ext>
            </a:extLst>
          </p:cNvPr>
          <p:cNvSpPr>
            <a:spLocks noGrp="1"/>
          </p:cNvSpPr>
          <p:nvPr>
            <p:ph idx="1"/>
          </p:nvPr>
        </p:nvSpPr>
        <p:spPr/>
        <p:txBody>
          <a:bodyPr/>
          <a:lstStyle/>
          <a:p>
            <a:pPr algn="just"/>
            <a:r>
              <a:rPr lang="en-GB" dirty="0"/>
              <a:t>In a CNN, the values of the filter weights are learned during the training of the network for a given task based on a given training dataset</a:t>
            </a:r>
          </a:p>
          <a:p>
            <a:pPr algn="just"/>
            <a:r>
              <a:rPr lang="en-GB" dirty="0"/>
              <a:t>Hyperparameters of the convolution operation </a:t>
            </a:r>
          </a:p>
          <a:p>
            <a:pPr lvl="1" algn="just"/>
            <a:r>
              <a:rPr lang="en-GB" dirty="0"/>
              <a:t>Size of kernel (</a:t>
            </a:r>
            <a:r>
              <a:rPr lang="en-AE" dirty="0"/>
              <a:t>3 × 3, </a:t>
            </a:r>
            <a:r>
              <a:rPr lang="en-GB" dirty="0"/>
              <a:t>5 × 5, 7 × 7)</a:t>
            </a:r>
          </a:p>
          <a:p>
            <a:pPr lvl="1" algn="just"/>
            <a:r>
              <a:rPr lang="en-GB" dirty="0"/>
              <a:t>Number of kernels (16, 32, 64)</a:t>
            </a:r>
          </a:p>
          <a:p>
            <a:pPr lvl="1" algn="just"/>
            <a:r>
              <a:rPr lang="en-GB" dirty="0"/>
              <a:t>Padding</a:t>
            </a:r>
          </a:p>
          <a:p>
            <a:pPr lvl="1" algn="just"/>
            <a:r>
              <a:rPr lang="en-GB" dirty="0"/>
              <a:t>Stride </a:t>
            </a:r>
          </a:p>
          <a:p>
            <a:pPr algn="just"/>
            <a:endParaRPr lang="en-GB" dirty="0"/>
          </a:p>
          <a:p>
            <a:pPr algn="just"/>
            <a:endParaRPr lang="en-GB" dirty="0"/>
          </a:p>
        </p:txBody>
      </p:sp>
      <p:sp>
        <p:nvSpPr>
          <p:cNvPr id="3" name="Content Placeholder 2">
            <a:extLst>
              <a:ext uri="{FF2B5EF4-FFF2-40B4-BE49-F238E27FC236}">
                <a16:creationId xmlns:a16="http://schemas.microsoft.com/office/drawing/2014/main" id="{320B0F85-3E3A-429C-9707-8D9E8F15EA2A}"/>
              </a:ext>
            </a:extLst>
          </p:cNvPr>
          <p:cNvSpPr>
            <a:spLocks noGrp="1"/>
          </p:cNvSpPr>
          <p:nvPr>
            <p:ph sz="quarter" idx="10"/>
          </p:nvPr>
        </p:nvSpPr>
        <p:spPr/>
        <p:txBody>
          <a:bodyPr/>
          <a:lstStyle/>
          <a:p>
            <a:r>
              <a:rPr lang="en-GB" dirty="0"/>
              <a:t>Convolution layer </a:t>
            </a:r>
            <a:endParaRPr lang="en-AE" dirty="0"/>
          </a:p>
        </p:txBody>
      </p:sp>
      <p:sp>
        <p:nvSpPr>
          <p:cNvPr id="4" name="Date Placeholder 3">
            <a:extLst>
              <a:ext uri="{FF2B5EF4-FFF2-40B4-BE49-F238E27FC236}">
                <a16:creationId xmlns:a16="http://schemas.microsoft.com/office/drawing/2014/main" id="{D786F444-01C0-4BBA-833A-9594BC58ACD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768DF6D9-C755-4A95-B920-A058249B8E5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A5887A70-EBEC-45AA-B668-58030E10B9EB}"/>
              </a:ext>
            </a:extLst>
          </p:cNvPr>
          <p:cNvSpPr>
            <a:spLocks noGrp="1"/>
          </p:cNvSpPr>
          <p:nvPr>
            <p:ph type="sldNum" sz="quarter" idx="13"/>
          </p:nvPr>
        </p:nvSpPr>
        <p:spPr/>
        <p:txBody>
          <a:bodyPr/>
          <a:lstStyle/>
          <a:p>
            <a:pPr>
              <a:defRPr/>
            </a:pPr>
            <a:fld id="{9544C8DD-E839-4A64-8744-5FDFE6B0E371}" type="slidenum">
              <a:rPr lang="en-US" altLang="en-US" smtClean="0"/>
              <a:pPr>
                <a:defRPr/>
              </a:pPr>
              <a:t>36</a:t>
            </a:fld>
            <a:endParaRPr lang="en-US" altLang="en-US"/>
          </a:p>
        </p:txBody>
      </p:sp>
    </p:spTree>
    <p:extLst>
      <p:ext uri="{BB962C8B-B14F-4D97-AF65-F5344CB8AC3E}">
        <p14:creationId xmlns:p14="http://schemas.microsoft.com/office/powerpoint/2010/main" val="219455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62D4C1-DF9F-4CAD-B095-5EE73328394C}"/>
              </a:ext>
            </a:extLst>
          </p:cNvPr>
          <p:cNvSpPr>
            <a:spLocks noGrp="1"/>
          </p:cNvSpPr>
          <p:nvPr>
            <p:ph idx="1"/>
          </p:nvPr>
        </p:nvSpPr>
        <p:spPr>
          <a:xfrm>
            <a:off x="304800" y="1417637"/>
            <a:ext cx="8229600" cy="4525963"/>
          </a:xfrm>
        </p:spPr>
        <p:txBody>
          <a:bodyPr/>
          <a:lstStyle/>
          <a:p>
            <a:pPr algn="just"/>
            <a:r>
              <a:rPr lang="en-GB" sz="2000" dirty="0"/>
              <a:t>Why do we need multiple convolution layers?</a:t>
            </a:r>
          </a:p>
          <a:p>
            <a:pPr lvl="1" algn="just"/>
            <a:r>
              <a:rPr lang="en-GB" sz="2000" dirty="0"/>
              <a:t>Convolutional layers are not only applied to input data, e.g. raw pixel values, but they can also be applied to the output of other layers</a:t>
            </a:r>
          </a:p>
          <a:p>
            <a:pPr lvl="1" algn="just"/>
            <a:r>
              <a:rPr lang="en-GB" sz="2000" dirty="0"/>
              <a:t>The stacking of convolutional layers allows a hierarchical decomposition of the input</a:t>
            </a:r>
          </a:p>
          <a:p>
            <a:pPr lvl="1" algn="just"/>
            <a:r>
              <a:rPr lang="en-GB" sz="2000" dirty="0"/>
              <a:t>The filters that operate directly on the raw pixel values will learn to extract low-level features, such as lines</a:t>
            </a:r>
          </a:p>
          <a:p>
            <a:pPr lvl="1" algn="just"/>
            <a:r>
              <a:rPr lang="en-GB" sz="2000" dirty="0"/>
              <a:t>The filters that operate on the output of the first line layers may extract features that are combinations of lower-level features, such as features that comprise multiple lines</a:t>
            </a:r>
          </a:p>
          <a:p>
            <a:pPr lvl="1" algn="just"/>
            <a:r>
              <a:rPr lang="en-GB" sz="2000" dirty="0"/>
              <a:t>This process continues until very deep layers extract objects (face/chair/table etc.,)</a:t>
            </a:r>
            <a:endParaRPr lang="en-AE" sz="2000" dirty="0"/>
          </a:p>
        </p:txBody>
      </p:sp>
      <p:sp>
        <p:nvSpPr>
          <p:cNvPr id="3" name="Content Placeholder 2">
            <a:extLst>
              <a:ext uri="{FF2B5EF4-FFF2-40B4-BE49-F238E27FC236}">
                <a16:creationId xmlns:a16="http://schemas.microsoft.com/office/drawing/2014/main" id="{13F87CEF-0558-4F04-B78B-A32BC054575F}"/>
              </a:ext>
            </a:extLst>
          </p:cNvPr>
          <p:cNvSpPr>
            <a:spLocks noGrp="1"/>
          </p:cNvSpPr>
          <p:nvPr>
            <p:ph sz="quarter" idx="10"/>
          </p:nvPr>
        </p:nvSpPr>
        <p:spPr/>
        <p:txBody>
          <a:bodyPr/>
          <a:lstStyle/>
          <a:p>
            <a:r>
              <a:rPr lang="en-GB" dirty="0"/>
              <a:t>Convolution layer </a:t>
            </a:r>
            <a:endParaRPr lang="en-AE" dirty="0"/>
          </a:p>
        </p:txBody>
      </p:sp>
      <p:sp>
        <p:nvSpPr>
          <p:cNvPr id="4" name="Date Placeholder 3">
            <a:extLst>
              <a:ext uri="{FF2B5EF4-FFF2-40B4-BE49-F238E27FC236}">
                <a16:creationId xmlns:a16="http://schemas.microsoft.com/office/drawing/2014/main" id="{8306B3E8-8754-437C-9D70-4C08A784287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5FD88B67-07C5-43D0-9877-61FFC5146A67}"/>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901DF6AD-54E1-4EDB-9ABD-33833968DF80}"/>
              </a:ext>
            </a:extLst>
          </p:cNvPr>
          <p:cNvSpPr>
            <a:spLocks noGrp="1"/>
          </p:cNvSpPr>
          <p:nvPr>
            <p:ph type="sldNum" sz="quarter" idx="13"/>
          </p:nvPr>
        </p:nvSpPr>
        <p:spPr/>
        <p:txBody>
          <a:bodyPr/>
          <a:lstStyle/>
          <a:p>
            <a:pPr>
              <a:defRPr/>
            </a:pPr>
            <a:fld id="{9544C8DD-E839-4A64-8744-5FDFE6B0E371}" type="slidenum">
              <a:rPr lang="en-US" altLang="en-US" smtClean="0"/>
              <a:pPr>
                <a:defRPr/>
              </a:pPr>
              <a:t>37</a:t>
            </a:fld>
            <a:endParaRPr lang="en-US" altLang="en-US"/>
          </a:p>
        </p:txBody>
      </p:sp>
    </p:spTree>
    <p:extLst>
      <p:ext uri="{BB962C8B-B14F-4D97-AF65-F5344CB8AC3E}">
        <p14:creationId xmlns:p14="http://schemas.microsoft.com/office/powerpoint/2010/main" val="472848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9CC1BB-39B2-44C5-BBB5-DCAB6BF19DC7}"/>
              </a:ext>
            </a:extLst>
          </p:cNvPr>
          <p:cNvSpPr>
            <a:spLocks noGrp="1"/>
          </p:cNvSpPr>
          <p:nvPr>
            <p:ph idx="1"/>
          </p:nvPr>
        </p:nvSpPr>
        <p:spPr/>
        <p:txBody>
          <a:bodyPr/>
          <a:lstStyle/>
          <a:p>
            <a:r>
              <a:rPr lang="en-GB" dirty="0" err="1"/>
              <a:t>output_size</a:t>
            </a:r>
            <a:r>
              <a:rPr lang="en-GB" dirty="0"/>
              <a:t> =((</a:t>
            </a:r>
            <a:r>
              <a:rPr lang="en-GB" dirty="0" err="1"/>
              <a:t>input_size</a:t>
            </a:r>
            <a:r>
              <a:rPr lang="en-GB" dirty="0"/>
              <a:t> - </a:t>
            </a:r>
            <a:r>
              <a:rPr lang="en-GB" dirty="0" err="1"/>
              <a:t>filter_size</a:t>
            </a:r>
            <a:r>
              <a:rPr lang="en-GB" dirty="0"/>
              <a:t> + 2 * padding) / stride )+ 1 </a:t>
            </a:r>
          </a:p>
          <a:p>
            <a:r>
              <a:rPr lang="en-GB" dirty="0"/>
              <a:t>Example: An input of size 32x 32 x 64 is passed to a convolutional layer with 128 filters of size of 3 x 3, a padding of 1, and a stride of 1, the output size of the convolutional layer would be: </a:t>
            </a:r>
          </a:p>
          <a:p>
            <a:pPr marL="0" indent="0">
              <a:buNone/>
            </a:pPr>
            <a:r>
              <a:rPr lang="en-GB" dirty="0"/>
              <a:t>    </a:t>
            </a:r>
            <a:r>
              <a:rPr lang="en-GB" dirty="0" err="1"/>
              <a:t>output_size</a:t>
            </a:r>
            <a:r>
              <a:rPr lang="en-GB" dirty="0"/>
              <a:t> = ((32 - 3 + 2 * 1) / 1 )+ 1 = 32 x 32 x 128</a:t>
            </a:r>
          </a:p>
          <a:p>
            <a:r>
              <a:rPr lang="en-GB" dirty="0"/>
              <a:t>This means that the output of the convolutional layer would be 128 feature maps each of size 32 x 32</a:t>
            </a:r>
            <a:endParaRPr lang="en-AE" dirty="0"/>
          </a:p>
        </p:txBody>
      </p:sp>
      <p:sp>
        <p:nvSpPr>
          <p:cNvPr id="3" name="Content Placeholder 2">
            <a:extLst>
              <a:ext uri="{FF2B5EF4-FFF2-40B4-BE49-F238E27FC236}">
                <a16:creationId xmlns:a16="http://schemas.microsoft.com/office/drawing/2014/main" id="{24FD9E45-BE5A-4863-8E38-22F7920FB1EA}"/>
              </a:ext>
            </a:extLst>
          </p:cNvPr>
          <p:cNvSpPr>
            <a:spLocks noGrp="1"/>
          </p:cNvSpPr>
          <p:nvPr>
            <p:ph sz="quarter" idx="10"/>
          </p:nvPr>
        </p:nvSpPr>
        <p:spPr/>
        <p:txBody>
          <a:bodyPr/>
          <a:lstStyle/>
          <a:p>
            <a:r>
              <a:rPr lang="en-GB" dirty="0"/>
              <a:t>Output size of a convolutional layer</a:t>
            </a:r>
            <a:endParaRPr lang="en-AE" dirty="0"/>
          </a:p>
        </p:txBody>
      </p:sp>
      <p:sp>
        <p:nvSpPr>
          <p:cNvPr id="4" name="Date Placeholder 3">
            <a:extLst>
              <a:ext uri="{FF2B5EF4-FFF2-40B4-BE49-F238E27FC236}">
                <a16:creationId xmlns:a16="http://schemas.microsoft.com/office/drawing/2014/main" id="{9ADDD9C0-FC10-4936-8624-68F8E3EF1649}"/>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DFA643C5-F921-4E62-AE7C-F2AED3F4F506}"/>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A4A90349-8360-4649-8426-64C1559EBBEE}"/>
              </a:ext>
            </a:extLst>
          </p:cNvPr>
          <p:cNvSpPr>
            <a:spLocks noGrp="1"/>
          </p:cNvSpPr>
          <p:nvPr>
            <p:ph type="sldNum" sz="quarter" idx="13"/>
          </p:nvPr>
        </p:nvSpPr>
        <p:spPr/>
        <p:txBody>
          <a:bodyPr/>
          <a:lstStyle/>
          <a:p>
            <a:pPr>
              <a:defRPr/>
            </a:pPr>
            <a:fld id="{9544C8DD-E839-4A64-8744-5FDFE6B0E371}" type="slidenum">
              <a:rPr lang="en-US" altLang="en-US" smtClean="0"/>
              <a:pPr>
                <a:defRPr/>
              </a:pPr>
              <a:t>38</a:t>
            </a:fld>
            <a:endParaRPr lang="en-US" altLang="en-US"/>
          </a:p>
        </p:txBody>
      </p:sp>
    </p:spTree>
    <p:extLst>
      <p:ext uri="{BB962C8B-B14F-4D97-AF65-F5344CB8AC3E}">
        <p14:creationId xmlns:p14="http://schemas.microsoft.com/office/powerpoint/2010/main" val="2630831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24A7160-3424-4E9F-826F-E37BC14A0CD4}"/>
                  </a:ext>
                </a:extLst>
              </p:cNvPr>
              <p:cNvSpPr>
                <a:spLocks noGrp="1"/>
              </p:cNvSpPr>
              <p:nvPr>
                <p:ph idx="1"/>
              </p:nvPr>
            </p:nvSpPr>
            <p:spPr/>
            <p:txBody>
              <a:bodyPr/>
              <a:lstStyle/>
              <a:p>
                <a:r>
                  <a:rPr lang="pt-BR" dirty="0"/>
                  <a:t>Let: h = </a:t>
                </a:r>
                <a:r>
                  <a:rPr lang="en-GB" dirty="0"/>
                  <a:t>height of the filter, w = width of the filter, c = depth of the input to the convolution layer, and k = number of filters in the current layer. Then the total number of trainable parameters in the convolution layer is given by </a:t>
                </a:r>
                <a14:m>
                  <m:oMath xmlns:m="http://schemas.openxmlformats.org/officeDocument/2006/math">
                    <m:d>
                      <m:dPr>
                        <m:ctrlPr>
                          <a:rPr lang="en-GB" b="0" i="1" smtClean="0">
                            <a:latin typeface="Cambria Math" panose="02040503050406030204" pitchFamily="18" charset="0"/>
                          </a:rPr>
                        </m:ctrlPr>
                      </m:dPr>
                      <m:e>
                        <m:d>
                          <m:dPr>
                            <m:ctrlPr>
                              <a:rPr lang="en-GB" b="0" i="1" smtClean="0">
                                <a:latin typeface="Cambria Math" panose="02040503050406030204" pitchFamily="18" charset="0"/>
                              </a:rPr>
                            </m:ctrlPr>
                          </m:dPr>
                          <m:e>
                            <m:r>
                              <a:rPr lang="en-GB" b="0" i="1" smtClean="0">
                                <a:latin typeface="Cambria Math" panose="02040503050406030204" pitchFamily="18" charset="0"/>
                              </a:rPr>
                              <m:t>h</m:t>
                            </m:r>
                            <m:r>
                              <a:rPr lang="en-GB" b="0" i="1" smtClean="0">
                                <a:latin typeface="Cambria Math" panose="02040503050406030204" pitchFamily="18" charset="0"/>
                              </a:rPr>
                              <m:t> ∗</m:t>
                            </m:r>
                            <m:r>
                              <a:rPr lang="en-GB" b="0" i="1" smtClean="0">
                                <a:latin typeface="Cambria Math" panose="02040503050406030204" pitchFamily="18" charset="0"/>
                              </a:rPr>
                              <m:t>𝑤</m:t>
                            </m:r>
                            <m:r>
                              <a:rPr lang="en-GB" b="0" i="1" smtClean="0">
                                <a:latin typeface="Cambria Math" panose="02040503050406030204" pitchFamily="18" charset="0"/>
                              </a:rPr>
                              <m:t> ∗</m:t>
                            </m:r>
                            <m:r>
                              <a:rPr lang="en-GB" b="0" i="1" smtClean="0">
                                <a:latin typeface="Cambria Math" panose="02040503050406030204" pitchFamily="18" charset="0"/>
                              </a:rPr>
                              <m:t>𝑐</m:t>
                            </m:r>
                          </m:e>
                        </m:d>
                        <m:r>
                          <a:rPr lang="en-GB" b="0" i="1" smtClean="0">
                            <a:latin typeface="Cambria Math" panose="02040503050406030204" pitchFamily="18" charset="0"/>
                          </a:rPr>
                          <m:t>+1</m:t>
                        </m:r>
                      </m:e>
                    </m:d>
                    <m:r>
                      <a:rPr lang="en-GB" b="0" i="1" smtClean="0">
                        <a:latin typeface="Cambria Math" panose="02040503050406030204" pitchFamily="18" charset="0"/>
                      </a:rPr>
                      <m:t>∗</m:t>
                    </m:r>
                    <m:r>
                      <a:rPr lang="en-GB" b="0" i="1" smtClean="0">
                        <a:latin typeface="Cambria Math" panose="02040503050406030204" pitchFamily="18" charset="0"/>
                      </a:rPr>
                      <m:t>𝑘</m:t>
                    </m:r>
                    <m:r>
                      <a:rPr lang="en-GB" b="0" i="1" smtClean="0">
                        <a:latin typeface="Cambria Math" panose="02040503050406030204" pitchFamily="18" charset="0"/>
                      </a:rPr>
                      <m:t>)</m:t>
                    </m:r>
                  </m:oMath>
                </a14:m>
                <a:endParaRPr lang="pt-BR" dirty="0"/>
              </a:p>
              <a:p>
                <a:r>
                  <a:rPr lang="en-GB" dirty="0"/>
                  <a:t>Example: An input of size 32 x 32 x 64 is passed to a convolutional layer with 128 filters of size 3x3, a padding of 1, and a stride of 1, the total number of parameters of the convolutional layer would be: </a:t>
                </a:r>
              </a:p>
              <a:p>
                <a:pPr marL="0" indent="0">
                  <a:buNone/>
                </a:pPr>
                <a:r>
                  <a:rPr lang="en-GB" dirty="0"/>
                  <a:t>	((3 * 3 * 64) + 1) * 128 = 73,856</a:t>
                </a:r>
              </a:p>
              <a:p>
                <a:endParaRPr lang="en-AE" dirty="0"/>
              </a:p>
            </p:txBody>
          </p:sp>
        </mc:Choice>
        <mc:Fallback xmlns="">
          <p:sp>
            <p:nvSpPr>
              <p:cNvPr id="2" name="Content Placeholder 1">
                <a:extLst>
                  <a:ext uri="{FF2B5EF4-FFF2-40B4-BE49-F238E27FC236}">
                    <a16:creationId xmlns:a16="http://schemas.microsoft.com/office/drawing/2014/main" id="{424A7160-3424-4E9F-826F-E37BC14A0CD4}"/>
                  </a:ext>
                </a:extLst>
              </p:cNvPr>
              <p:cNvSpPr>
                <a:spLocks noGrp="1" noRot="1" noChangeAspect="1" noMove="1" noResize="1" noEditPoints="1" noAdjustHandles="1" noChangeArrowheads="1" noChangeShapeType="1" noTextEdit="1"/>
              </p:cNvSpPr>
              <p:nvPr>
                <p:ph idx="1"/>
              </p:nvPr>
            </p:nvSpPr>
            <p:spPr>
              <a:blipFill>
                <a:blip r:embed="rId2"/>
                <a:stretch>
                  <a:fillRect l="-963" t="-942" r="-1037"/>
                </a:stretch>
              </a:blipFill>
            </p:spPr>
            <p:txBody>
              <a:bodyPr/>
              <a:lstStyle/>
              <a:p>
                <a:r>
                  <a:rPr lang="en-AE">
                    <a:noFill/>
                  </a:rPr>
                  <a:t> </a:t>
                </a:r>
              </a:p>
            </p:txBody>
          </p:sp>
        </mc:Fallback>
      </mc:AlternateContent>
      <p:sp>
        <p:nvSpPr>
          <p:cNvPr id="3" name="Content Placeholder 2">
            <a:extLst>
              <a:ext uri="{FF2B5EF4-FFF2-40B4-BE49-F238E27FC236}">
                <a16:creationId xmlns:a16="http://schemas.microsoft.com/office/drawing/2014/main" id="{EFE5325D-2BF0-43FD-AFFD-6176B1EA84C1}"/>
              </a:ext>
            </a:extLst>
          </p:cNvPr>
          <p:cNvSpPr>
            <a:spLocks noGrp="1"/>
          </p:cNvSpPr>
          <p:nvPr>
            <p:ph sz="quarter" idx="10"/>
          </p:nvPr>
        </p:nvSpPr>
        <p:spPr/>
        <p:txBody>
          <a:bodyPr>
            <a:normAutofit fontScale="92500"/>
          </a:bodyPr>
          <a:lstStyle/>
          <a:p>
            <a:r>
              <a:rPr lang="en-GB" dirty="0"/>
              <a:t>Number of learnable parameters of a convolution layer</a:t>
            </a:r>
            <a:endParaRPr lang="en-AE" dirty="0"/>
          </a:p>
        </p:txBody>
      </p:sp>
      <p:sp>
        <p:nvSpPr>
          <p:cNvPr id="4" name="Date Placeholder 3">
            <a:extLst>
              <a:ext uri="{FF2B5EF4-FFF2-40B4-BE49-F238E27FC236}">
                <a16:creationId xmlns:a16="http://schemas.microsoft.com/office/drawing/2014/main" id="{5C75CA95-E5EF-4ABB-9C38-6E6734FC961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A3014B35-6D0E-4AC0-9B96-078E8DD161DA}"/>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0E5E180-2227-414C-BCCA-6A9EED2EC7AD}"/>
              </a:ext>
            </a:extLst>
          </p:cNvPr>
          <p:cNvSpPr>
            <a:spLocks noGrp="1"/>
          </p:cNvSpPr>
          <p:nvPr>
            <p:ph type="sldNum" sz="quarter" idx="13"/>
          </p:nvPr>
        </p:nvSpPr>
        <p:spPr/>
        <p:txBody>
          <a:bodyPr/>
          <a:lstStyle/>
          <a:p>
            <a:pPr>
              <a:defRPr/>
            </a:pPr>
            <a:fld id="{9544C8DD-E839-4A64-8744-5FDFE6B0E371}" type="slidenum">
              <a:rPr lang="en-US" altLang="en-US" smtClean="0"/>
              <a:pPr>
                <a:defRPr/>
              </a:pPr>
              <a:t>39</a:t>
            </a:fld>
            <a:endParaRPr lang="en-US" altLang="en-US"/>
          </a:p>
        </p:txBody>
      </p:sp>
    </p:spTree>
    <p:extLst>
      <p:ext uri="{BB962C8B-B14F-4D97-AF65-F5344CB8AC3E}">
        <p14:creationId xmlns:p14="http://schemas.microsoft.com/office/powerpoint/2010/main" val="2824084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FC0661-760D-42BD-9087-F39F09D46EDE}"/>
              </a:ext>
            </a:extLst>
          </p:cNvPr>
          <p:cNvSpPr>
            <a:spLocks noGrp="1"/>
          </p:cNvSpPr>
          <p:nvPr>
            <p:ph idx="1"/>
          </p:nvPr>
        </p:nvSpPr>
        <p:spPr>
          <a:xfrm>
            <a:off x="304800" y="1524000"/>
            <a:ext cx="8229600" cy="4525963"/>
          </a:xfrm>
        </p:spPr>
        <p:txBody>
          <a:bodyPr/>
          <a:lstStyle/>
          <a:p>
            <a:pPr lvl="0" algn="just"/>
            <a:r>
              <a:rPr lang="en-GB" dirty="0"/>
              <a:t>ML methods: uses</a:t>
            </a:r>
            <a:endParaRPr lang="en-AE" sz="2000" dirty="0"/>
          </a:p>
          <a:p>
            <a:pPr lvl="1" algn="just"/>
            <a:r>
              <a:rPr lang="en-GB" dirty="0"/>
              <a:t>Science, technology, commerce etc.,</a:t>
            </a:r>
            <a:endParaRPr lang="en-AE" sz="2000" dirty="0"/>
          </a:p>
          <a:p>
            <a:pPr lvl="2" algn="just"/>
            <a:r>
              <a:rPr lang="en-GB" dirty="0"/>
              <a:t>Evidence-based decision-making across many walks of life, including health care, manufacturing, education, financial </a:t>
            </a:r>
            <a:r>
              <a:rPr lang="en-GB" dirty="0" err="1"/>
              <a:t>modeling</a:t>
            </a:r>
            <a:r>
              <a:rPr lang="en-GB" dirty="0"/>
              <a:t>, policing, and marketing</a:t>
            </a:r>
            <a:endParaRPr lang="en-AE" sz="2000" dirty="0"/>
          </a:p>
          <a:p>
            <a:pPr algn="just"/>
            <a:endParaRPr lang="en-AE" sz="2000" dirty="0"/>
          </a:p>
        </p:txBody>
      </p:sp>
      <p:sp>
        <p:nvSpPr>
          <p:cNvPr id="3" name="Content Placeholder 2">
            <a:extLst>
              <a:ext uri="{FF2B5EF4-FFF2-40B4-BE49-F238E27FC236}">
                <a16:creationId xmlns:a16="http://schemas.microsoft.com/office/drawing/2014/main" id="{6A080605-F2FC-4F00-BEB7-7A3364C44F99}"/>
              </a:ext>
            </a:extLst>
          </p:cNvPr>
          <p:cNvSpPr>
            <a:spLocks noGrp="1"/>
          </p:cNvSpPr>
          <p:nvPr>
            <p:ph sz="quarter" idx="10"/>
          </p:nvPr>
        </p:nvSpPr>
        <p:spPr/>
        <p:txBody>
          <a:bodyPr/>
          <a:lstStyle/>
          <a:p>
            <a:r>
              <a:rPr lang="en-GB" dirty="0"/>
              <a:t>Machine learning</a:t>
            </a:r>
            <a:endParaRPr lang="en-AE" dirty="0"/>
          </a:p>
        </p:txBody>
      </p:sp>
      <p:sp>
        <p:nvSpPr>
          <p:cNvPr id="4" name="Date Placeholder 3">
            <a:extLst>
              <a:ext uri="{FF2B5EF4-FFF2-40B4-BE49-F238E27FC236}">
                <a16:creationId xmlns:a16="http://schemas.microsoft.com/office/drawing/2014/main" id="{5FBF0952-658C-456B-AB3E-103FC4D41C9F}"/>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620DBDC0-683A-46C3-8B46-6D5DC9CEF58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8F92BDA7-8E8B-455F-879F-5250AA4160DB}"/>
              </a:ext>
            </a:extLst>
          </p:cNvPr>
          <p:cNvSpPr>
            <a:spLocks noGrp="1"/>
          </p:cNvSpPr>
          <p:nvPr>
            <p:ph type="sldNum" sz="quarter" idx="13"/>
          </p:nvPr>
        </p:nvSpPr>
        <p:spPr/>
        <p:txBody>
          <a:bodyPr/>
          <a:lstStyle/>
          <a:p>
            <a:pPr>
              <a:defRPr/>
            </a:pPr>
            <a:fld id="{9544C8DD-E839-4A64-8744-5FDFE6B0E371}" type="slidenum">
              <a:rPr lang="en-US" altLang="en-US" smtClean="0"/>
              <a:pPr>
                <a:defRPr/>
              </a:pPr>
              <a:t>4</a:t>
            </a:fld>
            <a:endParaRPr lang="en-US" altLang="en-US"/>
          </a:p>
        </p:txBody>
      </p:sp>
    </p:spTree>
    <p:extLst>
      <p:ext uri="{BB962C8B-B14F-4D97-AF65-F5344CB8AC3E}">
        <p14:creationId xmlns:p14="http://schemas.microsoft.com/office/powerpoint/2010/main" val="4234126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8F0E0-C2B2-4EF6-9921-8211D23F3D67}"/>
              </a:ext>
            </a:extLst>
          </p:cNvPr>
          <p:cNvSpPr>
            <a:spLocks noGrp="1"/>
          </p:cNvSpPr>
          <p:nvPr>
            <p:ph idx="1"/>
          </p:nvPr>
        </p:nvSpPr>
        <p:spPr>
          <a:xfrm>
            <a:off x="304800" y="1447800"/>
            <a:ext cx="8229600" cy="4525963"/>
          </a:xfrm>
        </p:spPr>
        <p:txBody>
          <a:bodyPr/>
          <a:lstStyle/>
          <a:p>
            <a:r>
              <a:rPr lang="en-GB" dirty="0"/>
              <a:t>The outputs of the convolution operation (feature maps) are passed through a nonlinear activation function</a:t>
            </a:r>
          </a:p>
          <a:p>
            <a:r>
              <a:rPr lang="en-GB" dirty="0"/>
              <a:t>Different activation functions may be used in different parts of the model for different purpose</a:t>
            </a:r>
          </a:p>
          <a:p>
            <a:r>
              <a:rPr lang="en-GB" dirty="0"/>
              <a:t>The output layer will use a activation depending on the type of prediction required by the model</a:t>
            </a:r>
          </a:p>
          <a:p>
            <a:r>
              <a:rPr lang="en-GB" dirty="0"/>
              <a:t>Nonlinear activation functions:</a:t>
            </a:r>
          </a:p>
          <a:p>
            <a:pPr lvl="1"/>
            <a:r>
              <a:rPr lang="en-GB" dirty="0"/>
              <a:t>Sigmoid (Logistic)</a:t>
            </a:r>
          </a:p>
          <a:p>
            <a:pPr lvl="1"/>
            <a:r>
              <a:rPr lang="en-GB" dirty="0" err="1"/>
              <a:t>Softmax</a:t>
            </a:r>
            <a:endParaRPr lang="en-GB" dirty="0"/>
          </a:p>
          <a:p>
            <a:pPr lvl="1"/>
            <a:r>
              <a:rPr lang="en-GB" dirty="0"/>
              <a:t>Hyperbolic tangent (tanh) function</a:t>
            </a:r>
          </a:p>
          <a:p>
            <a:pPr lvl="1"/>
            <a:r>
              <a:rPr lang="en-GB" dirty="0"/>
              <a:t>Rectified linear unit (</a:t>
            </a:r>
            <a:r>
              <a:rPr lang="en-GB" dirty="0" err="1"/>
              <a:t>ReLU</a:t>
            </a:r>
            <a:r>
              <a:rPr lang="en-GB" dirty="0"/>
              <a:t>)</a:t>
            </a:r>
            <a:endParaRPr lang="en-AE" dirty="0"/>
          </a:p>
        </p:txBody>
      </p:sp>
      <p:sp>
        <p:nvSpPr>
          <p:cNvPr id="3" name="Content Placeholder 2">
            <a:extLst>
              <a:ext uri="{FF2B5EF4-FFF2-40B4-BE49-F238E27FC236}">
                <a16:creationId xmlns:a16="http://schemas.microsoft.com/office/drawing/2014/main" id="{5324D31C-DC39-4170-8B51-B88B767CBFAD}"/>
              </a:ext>
            </a:extLst>
          </p:cNvPr>
          <p:cNvSpPr>
            <a:spLocks noGrp="1"/>
          </p:cNvSpPr>
          <p:nvPr>
            <p:ph sz="quarter" idx="10"/>
          </p:nvPr>
        </p:nvSpPr>
        <p:spPr/>
        <p:txBody>
          <a:bodyPr/>
          <a:lstStyle/>
          <a:p>
            <a:r>
              <a:rPr lang="en-GB" dirty="0"/>
              <a:t>Nonlinear activation functions</a:t>
            </a:r>
            <a:endParaRPr lang="en-AE" dirty="0"/>
          </a:p>
        </p:txBody>
      </p:sp>
      <p:sp>
        <p:nvSpPr>
          <p:cNvPr id="4" name="Date Placeholder 3">
            <a:extLst>
              <a:ext uri="{FF2B5EF4-FFF2-40B4-BE49-F238E27FC236}">
                <a16:creationId xmlns:a16="http://schemas.microsoft.com/office/drawing/2014/main" id="{C3A96E22-1AC3-4B89-84AD-E6DDD8797C5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98A931D1-CBA1-458B-A87B-648BAC45EC57}"/>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CA1C7A8F-3C76-4484-99DE-F3B1FF5DDF9C}"/>
              </a:ext>
            </a:extLst>
          </p:cNvPr>
          <p:cNvSpPr>
            <a:spLocks noGrp="1"/>
          </p:cNvSpPr>
          <p:nvPr>
            <p:ph type="sldNum" sz="quarter" idx="13"/>
          </p:nvPr>
        </p:nvSpPr>
        <p:spPr/>
        <p:txBody>
          <a:bodyPr/>
          <a:lstStyle/>
          <a:p>
            <a:pPr>
              <a:defRPr/>
            </a:pPr>
            <a:fld id="{9544C8DD-E839-4A64-8744-5FDFE6B0E371}" type="slidenum">
              <a:rPr lang="en-US" altLang="en-US" smtClean="0"/>
              <a:pPr>
                <a:defRPr/>
              </a:pPr>
              <a:t>40</a:t>
            </a:fld>
            <a:endParaRPr lang="en-US" altLang="en-US"/>
          </a:p>
        </p:txBody>
      </p:sp>
    </p:spTree>
    <p:extLst>
      <p:ext uri="{BB962C8B-B14F-4D97-AF65-F5344CB8AC3E}">
        <p14:creationId xmlns:p14="http://schemas.microsoft.com/office/powerpoint/2010/main" val="1998687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9BB68F-4356-42D3-899D-4A15E547FE7E}"/>
              </a:ext>
            </a:extLst>
          </p:cNvPr>
          <p:cNvSpPr>
            <a:spLocks noGrp="1"/>
          </p:cNvSpPr>
          <p:nvPr>
            <p:ph idx="1"/>
          </p:nvPr>
        </p:nvSpPr>
        <p:spPr/>
        <p:txBody>
          <a:bodyPr/>
          <a:lstStyle/>
          <a:p>
            <a:r>
              <a:rPr lang="en-GB" dirty="0"/>
              <a:t>The function takes any real value as input and outputs values in the range 0 to 1 </a:t>
            </a:r>
          </a:p>
          <a:p>
            <a:r>
              <a:rPr lang="en-GB" dirty="0"/>
              <a:t>The larger the input (more positive, +inf), the closer the output value will be to 1, whereas the smaller the input (more negative, -inf), the closer the output will be to 0</a:t>
            </a:r>
          </a:p>
          <a:p>
            <a:r>
              <a:rPr lang="en-GB" dirty="0"/>
              <a:t>The sigmoid activation function is given as follows</a:t>
            </a:r>
          </a:p>
          <a:p>
            <a:endParaRPr lang="en-GB" dirty="0"/>
          </a:p>
          <a:p>
            <a:endParaRPr lang="en-AE" dirty="0"/>
          </a:p>
        </p:txBody>
      </p:sp>
      <p:sp>
        <p:nvSpPr>
          <p:cNvPr id="3" name="Content Placeholder 2">
            <a:extLst>
              <a:ext uri="{FF2B5EF4-FFF2-40B4-BE49-F238E27FC236}">
                <a16:creationId xmlns:a16="http://schemas.microsoft.com/office/drawing/2014/main" id="{AC337855-D7CD-4A14-BFE7-003508310BDE}"/>
              </a:ext>
            </a:extLst>
          </p:cNvPr>
          <p:cNvSpPr>
            <a:spLocks noGrp="1"/>
          </p:cNvSpPr>
          <p:nvPr>
            <p:ph sz="quarter" idx="10"/>
          </p:nvPr>
        </p:nvSpPr>
        <p:spPr/>
        <p:txBody>
          <a:bodyPr/>
          <a:lstStyle/>
          <a:p>
            <a:r>
              <a:rPr lang="en-GB" dirty="0"/>
              <a:t>Sigmoid activation function</a:t>
            </a:r>
          </a:p>
        </p:txBody>
      </p:sp>
      <p:sp>
        <p:nvSpPr>
          <p:cNvPr id="4" name="Date Placeholder 3">
            <a:extLst>
              <a:ext uri="{FF2B5EF4-FFF2-40B4-BE49-F238E27FC236}">
                <a16:creationId xmlns:a16="http://schemas.microsoft.com/office/drawing/2014/main" id="{CE2D7440-D7CD-436F-8D5F-3EF6082204AF}"/>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B245F849-627D-42CF-BFC4-1785533C760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9A8308F3-AE12-4D62-9755-677375D81AE9}"/>
              </a:ext>
            </a:extLst>
          </p:cNvPr>
          <p:cNvSpPr>
            <a:spLocks noGrp="1"/>
          </p:cNvSpPr>
          <p:nvPr>
            <p:ph type="sldNum" sz="quarter" idx="13"/>
          </p:nvPr>
        </p:nvSpPr>
        <p:spPr/>
        <p:txBody>
          <a:bodyPr/>
          <a:lstStyle/>
          <a:p>
            <a:pPr>
              <a:defRPr/>
            </a:pPr>
            <a:fld id="{9544C8DD-E839-4A64-8744-5FDFE6B0E371}" type="slidenum">
              <a:rPr lang="en-US" altLang="en-US" smtClean="0"/>
              <a:pPr>
                <a:defRPr/>
              </a:pPr>
              <a:t>41</a:t>
            </a:fld>
            <a:endParaRPr lang="en-US" altLang="en-US"/>
          </a:p>
        </p:txBody>
      </p:sp>
      <p:pic>
        <p:nvPicPr>
          <p:cNvPr id="7" name="Picture 6">
            <a:extLst>
              <a:ext uri="{FF2B5EF4-FFF2-40B4-BE49-F238E27FC236}">
                <a16:creationId xmlns:a16="http://schemas.microsoft.com/office/drawing/2014/main" id="{F32307F8-D7DB-44EE-AB4B-7FFFE9B06C88}"/>
              </a:ext>
            </a:extLst>
          </p:cNvPr>
          <p:cNvPicPr>
            <a:picLocks noChangeAspect="1"/>
          </p:cNvPicPr>
          <p:nvPr/>
        </p:nvPicPr>
        <p:blipFill rotWithShape="1">
          <a:blip r:embed="rId2"/>
          <a:srcRect t="9975" b="10227"/>
          <a:stretch/>
        </p:blipFill>
        <p:spPr>
          <a:xfrm>
            <a:off x="2590800" y="4114800"/>
            <a:ext cx="2015197" cy="609600"/>
          </a:xfrm>
          <a:prstGeom prst="rect">
            <a:avLst/>
          </a:prstGeom>
        </p:spPr>
      </p:pic>
    </p:spTree>
    <p:extLst>
      <p:ext uri="{BB962C8B-B14F-4D97-AF65-F5344CB8AC3E}">
        <p14:creationId xmlns:p14="http://schemas.microsoft.com/office/powerpoint/2010/main" val="2664134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FD4D64-4EF4-476B-929A-B5DC11656944}"/>
              </a:ext>
            </a:extLst>
          </p:cNvPr>
          <p:cNvSpPr>
            <a:spLocks noGrp="1"/>
          </p:cNvSpPr>
          <p:nvPr>
            <p:ph idx="1"/>
          </p:nvPr>
        </p:nvSpPr>
        <p:spPr>
          <a:xfrm>
            <a:off x="304800" y="1447800"/>
            <a:ext cx="8229600" cy="4525963"/>
          </a:xfrm>
        </p:spPr>
        <p:txBody>
          <a:bodyPr/>
          <a:lstStyle/>
          <a:p>
            <a:r>
              <a:rPr lang="en-GB" dirty="0"/>
              <a:t>While sigmoid works on a single input, </a:t>
            </a:r>
            <a:r>
              <a:rPr lang="en-GB" dirty="0" err="1"/>
              <a:t>softMax</a:t>
            </a:r>
            <a:r>
              <a:rPr lang="en-GB" dirty="0"/>
              <a:t> takes a vector of real valued inputs</a:t>
            </a:r>
          </a:p>
          <a:p>
            <a:r>
              <a:rPr lang="en-GB" dirty="0"/>
              <a:t>It then converts each real value to a value in the range of 0 – 1 (The sum of all the values is 1)</a:t>
            </a:r>
          </a:p>
          <a:p>
            <a:r>
              <a:rPr lang="en-GB" dirty="0"/>
              <a:t>It is used as the activation function of the output layer</a:t>
            </a:r>
          </a:p>
          <a:p>
            <a:pPr lvl="1"/>
            <a:r>
              <a:rPr lang="en-GB" dirty="0"/>
              <a:t>it takes a vector with the same number of entries as classes </a:t>
            </a:r>
          </a:p>
          <a:p>
            <a:pPr lvl="1"/>
            <a:r>
              <a:rPr lang="en-GB" dirty="0"/>
              <a:t>outputs another vector where each component represents the probability of belonging to that class</a:t>
            </a:r>
          </a:p>
          <a:p>
            <a:r>
              <a:rPr lang="en-GB" dirty="0"/>
              <a:t>The </a:t>
            </a:r>
            <a:r>
              <a:rPr lang="en-GB" dirty="0" err="1"/>
              <a:t>softmax</a:t>
            </a:r>
            <a:r>
              <a:rPr lang="en-GB" dirty="0"/>
              <a:t> activation function is given as follows:</a:t>
            </a:r>
          </a:p>
          <a:p>
            <a:endParaRPr lang="en-AE" dirty="0"/>
          </a:p>
        </p:txBody>
      </p:sp>
      <p:sp>
        <p:nvSpPr>
          <p:cNvPr id="3" name="Content Placeholder 2">
            <a:extLst>
              <a:ext uri="{FF2B5EF4-FFF2-40B4-BE49-F238E27FC236}">
                <a16:creationId xmlns:a16="http://schemas.microsoft.com/office/drawing/2014/main" id="{0A7862A6-4EED-4242-98FD-09C7BBAAB69A}"/>
              </a:ext>
            </a:extLst>
          </p:cNvPr>
          <p:cNvSpPr>
            <a:spLocks noGrp="1"/>
          </p:cNvSpPr>
          <p:nvPr>
            <p:ph sz="quarter" idx="10"/>
          </p:nvPr>
        </p:nvSpPr>
        <p:spPr/>
        <p:txBody>
          <a:bodyPr/>
          <a:lstStyle/>
          <a:p>
            <a:r>
              <a:rPr lang="en-GB" dirty="0" err="1"/>
              <a:t>Softmax</a:t>
            </a:r>
            <a:r>
              <a:rPr lang="en-GB" dirty="0"/>
              <a:t> activation function</a:t>
            </a:r>
          </a:p>
        </p:txBody>
      </p:sp>
      <p:sp>
        <p:nvSpPr>
          <p:cNvPr id="4" name="Date Placeholder 3">
            <a:extLst>
              <a:ext uri="{FF2B5EF4-FFF2-40B4-BE49-F238E27FC236}">
                <a16:creationId xmlns:a16="http://schemas.microsoft.com/office/drawing/2014/main" id="{BC426A53-52D3-4DD9-8440-5CB9C6306152}"/>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D8CFBF67-52CF-4C1F-8B44-D32E3347ED4E}"/>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9E5ACE8E-5D3D-4112-B15E-5935AA201392}"/>
              </a:ext>
            </a:extLst>
          </p:cNvPr>
          <p:cNvSpPr>
            <a:spLocks noGrp="1"/>
          </p:cNvSpPr>
          <p:nvPr>
            <p:ph type="sldNum" sz="quarter" idx="13"/>
          </p:nvPr>
        </p:nvSpPr>
        <p:spPr/>
        <p:txBody>
          <a:bodyPr/>
          <a:lstStyle/>
          <a:p>
            <a:pPr>
              <a:defRPr/>
            </a:pPr>
            <a:fld id="{9544C8DD-E839-4A64-8744-5FDFE6B0E371}" type="slidenum">
              <a:rPr lang="en-US" altLang="en-US" smtClean="0"/>
              <a:pPr>
                <a:defRPr/>
              </a:pPr>
              <a:t>42</a:t>
            </a:fld>
            <a:endParaRPr lang="en-US" altLang="en-US"/>
          </a:p>
        </p:txBody>
      </p:sp>
      <p:pic>
        <p:nvPicPr>
          <p:cNvPr id="8" name="Picture 7">
            <a:extLst>
              <a:ext uri="{FF2B5EF4-FFF2-40B4-BE49-F238E27FC236}">
                <a16:creationId xmlns:a16="http://schemas.microsoft.com/office/drawing/2014/main" id="{DCE0B43B-A716-4112-B4D7-CEA024515795}"/>
              </a:ext>
            </a:extLst>
          </p:cNvPr>
          <p:cNvPicPr>
            <a:picLocks noChangeAspect="1"/>
          </p:cNvPicPr>
          <p:nvPr/>
        </p:nvPicPr>
        <p:blipFill>
          <a:blip r:embed="rId2"/>
          <a:stretch>
            <a:fillRect/>
          </a:stretch>
        </p:blipFill>
        <p:spPr>
          <a:xfrm>
            <a:off x="1371600" y="5498599"/>
            <a:ext cx="952500" cy="795839"/>
          </a:xfrm>
          <a:prstGeom prst="rect">
            <a:avLst/>
          </a:prstGeom>
        </p:spPr>
      </p:pic>
      <p:sp>
        <p:nvSpPr>
          <p:cNvPr id="7" name="TextBox 6">
            <a:extLst>
              <a:ext uri="{FF2B5EF4-FFF2-40B4-BE49-F238E27FC236}">
                <a16:creationId xmlns:a16="http://schemas.microsoft.com/office/drawing/2014/main" id="{E8546143-B7EC-4D8B-9B6A-08DF10FA87DB}"/>
              </a:ext>
            </a:extLst>
          </p:cNvPr>
          <p:cNvSpPr txBox="1"/>
          <p:nvPr/>
        </p:nvSpPr>
        <p:spPr>
          <a:xfrm>
            <a:off x="595532" y="5639283"/>
            <a:ext cx="887413" cy="369332"/>
          </a:xfrm>
          <a:prstGeom prst="rect">
            <a:avLst/>
          </a:prstGeom>
          <a:noFill/>
        </p:spPr>
        <p:txBody>
          <a:bodyPr wrap="square" rtlCol="0">
            <a:spAutoFit/>
          </a:bodyPr>
          <a:lstStyle/>
          <a:p>
            <a:r>
              <a:rPr lang="en-GB" dirty="0"/>
              <a:t>S(</a:t>
            </a:r>
            <a:r>
              <a:rPr lang="en-GB" dirty="0" err="1"/>
              <a:t>z</a:t>
            </a:r>
            <a:r>
              <a:rPr lang="en-GB" baseline="-25000" dirty="0" err="1"/>
              <a:t>i</a:t>
            </a:r>
            <a:r>
              <a:rPr lang="en-GB" dirty="0"/>
              <a:t>) =</a:t>
            </a:r>
            <a:endParaRPr lang="en-AE" dirty="0"/>
          </a:p>
        </p:txBody>
      </p:sp>
    </p:spTree>
    <p:extLst>
      <p:ext uri="{BB962C8B-B14F-4D97-AF65-F5344CB8AC3E}">
        <p14:creationId xmlns:p14="http://schemas.microsoft.com/office/powerpoint/2010/main" val="1832075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A11C083-E7DA-48C9-AA01-8B280F08478E}"/>
              </a:ext>
            </a:extLst>
          </p:cNvPr>
          <p:cNvPicPr>
            <a:picLocks noGrp="1" noChangeAspect="1"/>
          </p:cNvPicPr>
          <p:nvPr>
            <p:ph idx="1"/>
          </p:nvPr>
        </p:nvPicPr>
        <p:blipFill>
          <a:blip r:embed="rId2"/>
          <a:stretch>
            <a:fillRect/>
          </a:stretch>
        </p:blipFill>
        <p:spPr>
          <a:xfrm>
            <a:off x="35169" y="1352367"/>
            <a:ext cx="8473701" cy="2473508"/>
          </a:xfrm>
          <a:prstGeom prst="rect">
            <a:avLst/>
          </a:prstGeom>
        </p:spPr>
      </p:pic>
      <p:sp>
        <p:nvSpPr>
          <p:cNvPr id="3" name="Content Placeholder 2">
            <a:extLst>
              <a:ext uri="{FF2B5EF4-FFF2-40B4-BE49-F238E27FC236}">
                <a16:creationId xmlns:a16="http://schemas.microsoft.com/office/drawing/2014/main" id="{E3770A40-1B42-4DFE-943D-9A9EE53790DA}"/>
              </a:ext>
            </a:extLst>
          </p:cNvPr>
          <p:cNvSpPr>
            <a:spLocks noGrp="1"/>
          </p:cNvSpPr>
          <p:nvPr>
            <p:ph sz="quarter" idx="10"/>
          </p:nvPr>
        </p:nvSpPr>
        <p:spPr/>
        <p:txBody>
          <a:bodyPr/>
          <a:lstStyle/>
          <a:p>
            <a:r>
              <a:rPr lang="en-GB" dirty="0" err="1"/>
              <a:t>Softmax</a:t>
            </a:r>
            <a:r>
              <a:rPr lang="en-GB" dirty="0"/>
              <a:t> activation function</a:t>
            </a:r>
          </a:p>
        </p:txBody>
      </p:sp>
      <p:sp>
        <p:nvSpPr>
          <p:cNvPr id="4" name="Date Placeholder 3">
            <a:extLst>
              <a:ext uri="{FF2B5EF4-FFF2-40B4-BE49-F238E27FC236}">
                <a16:creationId xmlns:a16="http://schemas.microsoft.com/office/drawing/2014/main" id="{028AB80C-6517-400D-8914-4F4F0EF30B2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C0899D33-E826-459B-A5D7-786B2D88804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CC314AB5-9B27-45BD-90E9-A5DEF653B33A}"/>
              </a:ext>
            </a:extLst>
          </p:cNvPr>
          <p:cNvSpPr>
            <a:spLocks noGrp="1"/>
          </p:cNvSpPr>
          <p:nvPr>
            <p:ph type="sldNum" sz="quarter" idx="13"/>
          </p:nvPr>
        </p:nvSpPr>
        <p:spPr/>
        <p:txBody>
          <a:bodyPr/>
          <a:lstStyle/>
          <a:p>
            <a:pPr>
              <a:defRPr/>
            </a:pPr>
            <a:fld id="{9544C8DD-E839-4A64-8744-5FDFE6B0E371}" type="slidenum">
              <a:rPr lang="en-US" altLang="en-US" smtClean="0"/>
              <a:pPr>
                <a:defRPr/>
              </a:pPr>
              <a:t>43</a:t>
            </a:fld>
            <a:endParaRPr lang="en-US" altLang="en-US"/>
          </a:p>
        </p:txBody>
      </p:sp>
      <p:sp>
        <p:nvSpPr>
          <p:cNvPr id="2" name="TextBox 1">
            <a:extLst>
              <a:ext uri="{FF2B5EF4-FFF2-40B4-BE49-F238E27FC236}">
                <a16:creationId xmlns:a16="http://schemas.microsoft.com/office/drawing/2014/main" id="{F94E5D66-D1F8-4131-A474-761E4B5450D5}"/>
              </a:ext>
            </a:extLst>
          </p:cNvPr>
          <p:cNvSpPr txBox="1"/>
          <p:nvPr/>
        </p:nvSpPr>
        <p:spPr>
          <a:xfrm flipH="1">
            <a:off x="304800" y="4114800"/>
            <a:ext cx="8204070" cy="1569660"/>
          </a:xfrm>
          <a:prstGeom prst="rect">
            <a:avLst/>
          </a:prstGeom>
          <a:noFill/>
        </p:spPr>
        <p:txBody>
          <a:bodyPr wrap="square" rtlCol="0">
            <a:spAutoFit/>
          </a:bodyPr>
          <a:lstStyle/>
          <a:p>
            <a:r>
              <a:rPr lang="en-GB" sz="2400" dirty="0"/>
              <a:t>The following values are input to a </a:t>
            </a:r>
            <a:r>
              <a:rPr lang="en-GB" sz="2400" dirty="0" err="1"/>
              <a:t>softmax</a:t>
            </a:r>
            <a:r>
              <a:rPr lang="en-GB" sz="2400" dirty="0"/>
              <a:t> activation function: 3.2, 1.3, 0.2, 0.8  </a:t>
            </a:r>
          </a:p>
          <a:p>
            <a:r>
              <a:rPr lang="en-GB" sz="2400" dirty="0"/>
              <a:t>Compute the output values of the </a:t>
            </a:r>
            <a:r>
              <a:rPr lang="en-GB" sz="2400" dirty="0" err="1"/>
              <a:t>softmax</a:t>
            </a:r>
            <a:r>
              <a:rPr lang="en-GB" sz="2400" dirty="0"/>
              <a:t> activation function </a:t>
            </a:r>
            <a:endParaRPr lang="en-AE" sz="2400" dirty="0"/>
          </a:p>
        </p:txBody>
      </p:sp>
    </p:spTree>
    <p:extLst>
      <p:ext uri="{BB962C8B-B14F-4D97-AF65-F5344CB8AC3E}">
        <p14:creationId xmlns:p14="http://schemas.microsoft.com/office/powerpoint/2010/main" val="1219447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3560FE4-2E3C-4291-805B-E0BBBA7548A6}"/>
              </a:ext>
            </a:extLst>
          </p:cNvPr>
          <p:cNvPicPr>
            <a:picLocks noGrp="1" noChangeAspect="1"/>
          </p:cNvPicPr>
          <p:nvPr>
            <p:ph idx="1"/>
          </p:nvPr>
        </p:nvPicPr>
        <p:blipFill>
          <a:blip r:embed="rId2"/>
          <a:stretch>
            <a:fillRect/>
          </a:stretch>
        </p:blipFill>
        <p:spPr>
          <a:xfrm>
            <a:off x="1005347" y="1493838"/>
            <a:ext cx="6828505" cy="4525962"/>
          </a:xfrm>
          <a:prstGeom prst="rect">
            <a:avLst/>
          </a:prstGeom>
        </p:spPr>
      </p:pic>
      <p:sp>
        <p:nvSpPr>
          <p:cNvPr id="3" name="Content Placeholder 2">
            <a:extLst>
              <a:ext uri="{FF2B5EF4-FFF2-40B4-BE49-F238E27FC236}">
                <a16:creationId xmlns:a16="http://schemas.microsoft.com/office/drawing/2014/main" id="{A9A8ED37-3336-492C-97B3-BA17F8F6488A}"/>
              </a:ext>
            </a:extLst>
          </p:cNvPr>
          <p:cNvSpPr>
            <a:spLocks noGrp="1"/>
          </p:cNvSpPr>
          <p:nvPr>
            <p:ph sz="quarter" idx="10"/>
          </p:nvPr>
        </p:nvSpPr>
        <p:spPr/>
        <p:txBody>
          <a:bodyPr/>
          <a:lstStyle/>
          <a:p>
            <a:r>
              <a:rPr lang="en-GB" dirty="0" err="1"/>
              <a:t>Softmax</a:t>
            </a:r>
            <a:r>
              <a:rPr lang="en-GB" dirty="0"/>
              <a:t> activation function</a:t>
            </a:r>
          </a:p>
        </p:txBody>
      </p:sp>
      <p:sp>
        <p:nvSpPr>
          <p:cNvPr id="4" name="Date Placeholder 3">
            <a:extLst>
              <a:ext uri="{FF2B5EF4-FFF2-40B4-BE49-F238E27FC236}">
                <a16:creationId xmlns:a16="http://schemas.microsoft.com/office/drawing/2014/main" id="{5ED6D349-E9AE-4B85-97F6-91448CF5D2C7}"/>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BEF9DF85-11A1-4FA1-9311-64D425B71E89}"/>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6117B316-9FAF-4ED1-A91A-A984C7D88871}"/>
              </a:ext>
            </a:extLst>
          </p:cNvPr>
          <p:cNvSpPr>
            <a:spLocks noGrp="1"/>
          </p:cNvSpPr>
          <p:nvPr>
            <p:ph type="sldNum" sz="quarter" idx="13"/>
          </p:nvPr>
        </p:nvSpPr>
        <p:spPr/>
        <p:txBody>
          <a:bodyPr/>
          <a:lstStyle/>
          <a:p>
            <a:pPr>
              <a:defRPr/>
            </a:pPr>
            <a:fld id="{9544C8DD-E839-4A64-8744-5FDFE6B0E371}" type="slidenum">
              <a:rPr lang="en-US" altLang="en-US" smtClean="0"/>
              <a:pPr>
                <a:defRPr/>
              </a:pPr>
              <a:t>44</a:t>
            </a:fld>
            <a:endParaRPr lang="en-US" altLang="en-US"/>
          </a:p>
        </p:txBody>
      </p:sp>
    </p:spTree>
    <p:extLst>
      <p:ext uri="{BB962C8B-B14F-4D97-AF65-F5344CB8AC3E}">
        <p14:creationId xmlns:p14="http://schemas.microsoft.com/office/powerpoint/2010/main" val="2117959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9BB68F-4356-42D3-899D-4A15E547FE7E}"/>
              </a:ext>
            </a:extLst>
          </p:cNvPr>
          <p:cNvSpPr>
            <a:spLocks noGrp="1"/>
          </p:cNvSpPr>
          <p:nvPr>
            <p:ph idx="1"/>
          </p:nvPr>
        </p:nvSpPr>
        <p:spPr/>
        <p:txBody>
          <a:bodyPr/>
          <a:lstStyle/>
          <a:p>
            <a:r>
              <a:rPr lang="en-GB" dirty="0"/>
              <a:t>The function takes any real value as input and outputs values in the range -1 to 1</a:t>
            </a:r>
          </a:p>
          <a:p>
            <a:r>
              <a:rPr lang="en-GB" dirty="0"/>
              <a:t>The larger the input (more positive), the closer the output value will be to 1, whereas the smaller the input (more negative), the closer the output will be to -1</a:t>
            </a:r>
          </a:p>
          <a:p>
            <a:r>
              <a:rPr lang="en-GB" dirty="0"/>
              <a:t>Can lead to explosion or vanishing issue</a:t>
            </a:r>
          </a:p>
          <a:p>
            <a:r>
              <a:rPr lang="en-GB" dirty="0"/>
              <a:t>The tanh activation function is given as follows:</a:t>
            </a:r>
            <a:endParaRPr lang="en-AE" dirty="0"/>
          </a:p>
        </p:txBody>
      </p:sp>
      <p:sp>
        <p:nvSpPr>
          <p:cNvPr id="3" name="Content Placeholder 2">
            <a:extLst>
              <a:ext uri="{FF2B5EF4-FFF2-40B4-BE49-F238E27FC236}">
                <a16:creationId xmlns:a16="http://schemas.microsoft.com/office/drawing/2014/main" id="{AC337855-D7CD-4A14-BFE7-003508310BDE}"/>
              </a:ext>
            </a:extLst>
          </p:cNvPr>
          <p:cNvSpPr>
            <a:spLocks noGrp="1"/>
          </p:cNvSpPr>
          <p:nvPr>
            <p:ph sz="quarter" idx="10"/>
          </p:nvPr>
        </p:nvSpPr>
        <p:spPr/>
        <p:txBody>
          <a:bodyPr/>
          <a:lstStyle/>
          <a:p>
            <a:r>
              <a:rPr lang="en-GB" dirty="0"/>
              <a:t>Tanh activation function</a:t>
            </a:r>
          </a:p>
        </p:txBody>
      </p:sp>
      <p:sp>
        <p:nvSpPr>
          <p:cNvPr id="4" name="Date Placeholder 3">
            <a:extLst>
              <a:ext uri="{FF2B5EF4-FFF2-40B4-BE49-F238E27FC236}">
                <a16:creationId xmlns:a16="http://schemas.microsoft.com/office/drawing/2014/main" id="{CE2D7440-D7CD-436F-8D5F-3EF6082204AF}"/>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B245F849-627D-42CF-BFC4-1785533C760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9A8308F3-AE12-4D62-9755-677375D81AE9}"/>
              </a:ext>
            </a:extLst>
          </p:cNvPr>
          <p:cNvSpPr>
            <a:spLocks noGrp="1"/>
          </p:cNvSpPr>
          <p:nvPr>
            <p:ph type="sldNum" sz="quarter" idx="13"/>
          </p:nvPr>
        </p:nvSpPr>
        <p:spPr/>
        <p:txBody>
          <a:bodyPr/>
          <a:lstStyle/>
          <a:p>
            <a:pPr>
              <a:defRPr/>
            </a:pPr>
            <a:fld id="{9544C8DD-E839-4A64-8744-5FDFE6B0E371}" type="slidenum">
              <a:rPr lang="en-US" altLang="en-US" smtClean="0"/>
              <a:pPr>
                <a:defRPr/>
              </a:pPr>
              <a:t>45</a:t>
            </a:fld>
            <a:endParaRPr lang="en-US" altLang="en-US"/>
          </a:p>
        </p:txBody>
      </p:sp>
      <p:pic>
        <p:nvPicPr>
          <p:cNvPr id="8" name="Picture 7">
            <a:extLst>
              <a:ext uri="{FF2B5EF4-FFF2-40B4-BE49-F238E27FC236}">
                <a16:creationId xmlns:a16="http://schemas.microsoft.com/office/drawing/2014/main" id="{B72E8C60-BD83-486E-8756-92A7609B6C2F}"/>
              </a:ext>
            </a:extLst>
          </p:cNvPr>
          <p:cNvPicPr>
            <a:picLocks noChangeAspect="1"/>
          </p:cNvPicPr>
          <p:nvPr/>
        </p:nvPicPr>
        <p:blipFill>
          <a:blip r:embed="rId2"/>
          <a:stretch>
            <a:fillRect/>
          </a:stretch>
        </p:blipFill>
        <p:spPr>
          <a:xfrm>
            <a:off x="2651125" y="4572000"/>
            <a:ext cx="1920875" cy="632030"/>
          </a:xfrm>
          <a:prstGeom prst="rect">
            <a:avLst/>
          </a:prstGeom>
        </p:spPr>
      </p:pic>
    </p:spTree>
    <p:extLst>
      <p:ext uri="{BB962C8B-B14F-4D97-AF65-F5344CB8AC3E}">
        <p14:creationId xmlns:p14="http://schemas.microsoft.com/office/powerpoint/2010/main" val="3513253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9BB68F-4356-42D3-899D-4A15E547FE7E}"/>
              </a:ext>
            </a:extLst>
          </p:cNvPr>
          <p:cNvSpPr>
            <a:spLocks noGrp="1"/>
          </p:cNvSpPr>
          <p:nvPr>
            <p:ph idx="1"/>
          </p:nvPr>
        </p:nvSpPr>
        <p:spPr/>
        <p:txBody>
          <a:bodyPr/>
          <a:lstStyle/>
          <a:p>
            <a:r>
              <a:rPr lang="en-GB" dirty="0"/>
              <a:t>Commonly used: simple to implement and effective</a:t>
            </a:r>
          </a:p>
          <a:p>
            <a:r>
              <a:rPr lang="en-GB" dirty="0"/>
              <a:t>It is less susceptible to vanishing gradients</a:t>
            </a:r>
          </a:p>
          <a:p>
            <a:r>
              <a:rPr lang="en-GB" dirty="0"/>
              <a:t>It will output the input directly if it is positive, otherwise, it will output zero</a:t>
            </a:r>
          </a:p>
          <a:p>
            <a:r>
              <a:rPr lang="en-GB" dirty="0"/>
              <a:t>The </a:t>
            </a:r>
            <a:r>
              <a:rPr lang="en-GB" dirty="0" err="1"/>
              <a:t>ReLU</a:t>
            </a:r>
            <a:r>
              <a:rPr lang="en-GB" dirty="0"/>
              <a:t> activation function is given as follows</a:t>
            </a:r>
          </a:p>
          <a:p>
            <a:endParaRPr lang="en-GB" dirty="0"/>
          </a:p>
          <a:p>
            <a:endParaRPr lang="en-AE" dirty="0"/>
          </a:p>
        </p:txBody>
      </p:sp>
      <p:sp>
        <p:nvSpPr>
          <p:cNvPr id="3" name="Content Placeholder 2">
            <a:extLst>
              <a:ext uri="{FF2B5EF4-FFF2-40B4-BE49-F238E27FC236}">
                <a16:creationId xmlns:a16="http://schemas.microsoft.com/office/drawing/2014/main" id="{AC337855-D7CD-4A14-BFE7-003508310BDE}"/>
              </a:ext>
            </a:extLst>
          </p:cNvPr>
          <p:cNvSpPr>
            <a:spLocks noGrp="1"/>
          </p:cNvSpPr>
          <p:nvPr>
            <p:ph sz="quarter" idx="10"/>
          </p:nvPr>
        </p:nvSpPr>
        <p:spPr/>
        <p:txBody>
          <a:bodyPr/>
          <a:lstStyle/>
          <a:p>
            <a:r>
              <a:rPr lang="en-GB" dirty="0" err="1"/>
              <a:t>ReLU</a:t>
            </a:r>
            <a:r>
              <a:rPr lang="en-GB" dirty="0"/>
              <a:t> activation function</a:t>
            </a:r>
          </a:p>
        </p:txBody>
      </p:sp>
      <p:sp>
        <p:nvSpPr>
          <p:cNvPr id="4" name="Date Placeholder 3">
            <a:extLst>
              <a:ext uri="{FF2B5EF4-FFF2-40B4-BE49-F238E27FC236}">
                <a16:creationId xmlns:a16="http://schemas.microsoft.com/office/drawing/2014/main" id="{CE2D7440-D7CD-436F-8D5F-3EF6082204AF}"/>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B245F849-627D-42CF-BFC4-1785533C760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9A8308F3-AE12-4D62-9755-677375D81AE9}"/>
              </a:ext>
            </a:extLst>
          </p:cNvPr>
          <p:cNvSpPr>
            <a:spLocks noGrp="1"/>
          </p:cNvSpPr>
          <p:nvPr>
            <p:ph type="sldNum" sz="quarter" idx="13"/>
          </p:nvPr>
        </p:nvSpPr>
        <p:spPr/>
        <p:txBody>
          <a:bodyPr/>
          <a:lstStyle/>
          <a:p>
            <a:pPr>
              <a:defRPr/>
            </a:pPr>
            <a:fld id="{9544C8DD-E839-4A64-8744-5FDFE6B0E371}" type="slidenum">
              <a:rPr lang="en-US" altLang="en-US" smtClean="0"/>
              <a:pPr>
                <a:defRPr/>
              </a:pPr>
              <a:t>46</a:t>
            </a:fld>
            <a:endParaRPr lang="en-US" altLang="en-US"/>
          </a:p>
        </p:txBody>
      </p:sp>
      <p:pic>
        <p:nvPicPr>
          <p:cNvPr id="7" name="Picture 6">
            <a:extLst>
              <a:ext uri="{FF2B5EF4-FFF2-40B4-BE49-F238E27FC236}">
                <a16:creationId xmlns:a16="http://schemas.microsoft.com/office/drawing/2014/main" id="{B2AC4E0B-6F81-404C-A313-51C81C3563A5}"/>
              </a:ext>
            </a:extLst>
          </p:cNvPr>
          <p:cNvPicPr>
            <a:picLocks noChangeAspect="1"/>
          </p:cNvPicPr>
          <p:nvPr/>
        </p:nvPicPr>
        <p:blipFill>
          <a:blip r:embed="rId2"/>
          <a:stretch>
            <a:fillRect/>
          </a:stretch>
        </p:blipFill>
        <p:spPr>
          <a:xfrm>
            <a:off x="2460171" y="3727789"/>
            <a:ext cx="2013857" cy="548075"/>
          </a:xfrm>
          <a:prstGeom prst="rect">
            <a:avLst/>
          </a:prstGeom>
        </p:spPr>
      </p:pic>
    </p:spTree>
    <p:extLst>
      <p:ext uri="{BB962C8B-B14F-4D97-AF65-F5344CB8AC3E}">
        <p14:creationId xmlns:p14="http://schemas.microsoft.com/office/powerpoint/2010/main" val="1389455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04DA1F-151A-4722-800C-E57C1F32C454}"/>
              </a:ext>
            </a:extLst>
          </p:cNvPr>
          <p:cNvSpPr>
            <a:spLocks noGrp="1"/>
          </p:cNvSpPr>
          <p:nvPr>
            <p:ph sz="quarter" idx="10"/>
          </p:nvPr>
        </p:nvSpPr>
        <p:spPr/>
        <p:txBody>
          <a:bodyPr/>
          <a:lstStyle/>
          <a:p>
            <a:r>
              <a:rPr lang="en-GB" dirty="0" err="1"/>
              <a:t>ReLU</a:t>
            </a:r>
            <a:r>
              <a:rPr lang="en-GB" dirty="0"/>
              <a:t> activation function</a:t>
            </a:r>
          </a:p>
        </p:txBody>
      </p:sp>
      <p:sp>
        <p:nvSpPr>
          <p:cNvPr id="4" name="Date Placeholder 3">
            <a:extLst>
              <a:ext uri="{FF2B5EF4-FFF2-40B4-BE49-F238E27FC236}">
                <a16:creationId xmlns:a16="http://schemas.microsoft.com/office/drawing/2014/main" id="{2185959E-E7A7-4AEA-9471-4F8FB04BE49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250A73A1-6A63-4ECE-A8E2-06A95AAD614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FA426BC7-C722-45C6-8C5B-6D66D2724F62}"/>
              </a:ext>
            </a:extLst>
          </p:cNvPr>
          <p:cNvSpPr>
            <a:spLocks noGrp="1"/>
          </p:cNvSpPr>
          <p:nvPr>
            <p:ph type="sldNum" sz="quarter" idx="13"/>
          </p:nvPr>
        </p:nvSpPr>
        <p:spPr/>
        <p:txBody>
          <a:bodyPr/>
          <a:lstStyle/>
          <a:p>
            <a:pPr>
              <a:defRPr/>
            </a:pPr>
            <a:fld id="{9544C8DD-E839-4A64-8744-5FDFE6B0E371}" type="slidenum">
              <a:rPr lang="en-US" altLang="en-US" smtClean="0"/>
              <a:pPr>
                <a:defRPr/>
              </a:pPr>
              <a:t>47</a:t>
            </a:fld>
            <a:endParaRPr lang="en-US" altLang="en-US"/>
          </a:p>
        </p:txBody>
      </p:sp>
      <p:pic>
        <p:nvPicPr>
          <p:cNvPr id="1026" name="Picture 2" descr="chart, box and whisker chart">
            <a:extLst>
              <a:ext uri="{FF2B5EF4-FFF2-40B4-BE49-F238E27FC236}">
                <a16:creationId xmlns:a16="http://schemas.microsoft.com/office/drawing/2014/main" id="{A7BF8C36-BF66-4485-9A09-23955A183613}"/>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7837" y="2951956"/>
            <a:ext cx="534352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852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3BDF07-F36F-4079-96FF-BF24C1A92377}"/>
              </a:ext>
            </a:extLst>
          </p:cNvPr>
          <p:cNvSpPr>
            <a:spLocks noGrp="1"/>
          </p:cNvSpPr>
          <p:nvPr>
            <p:ph sz="quarter" idx="10"/>
          </p:nvPr>
        </p:nvSpPr>
        <p:spPr/>
        <p:txBody>
          <a:bodyPr/>
          <a:lstStyle/>
          <a:p>
            <a:r>
              <a:rPr lang="en-GB" dirty="0"/>
              <a:t>Nonlinear activation function</a:t>
            </a:r>
            <a:r>
              <a:rPr lang="en-AE" dirty="0"/>
              <a:t>s</a:t>
            </a:r>
          </a:p>
        </p:txBody>
      </p:sp>
      <p:sp>
        <p:nvSpPr>
          <p:cNvPr id="4" name="Date Placeholder 3">
            <a:extLst>
              <a:ext uri="{FF2B5EF4-FFF2-40B4-BE49-F238E27FC236}">
                <a16:creationId xmlns:a16="http://schemas.microsoft.com/office/drawing/2014/main" id="{F56D7B38-8EC6-4638-839C-AD961E989E0A}"/>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698D21CB-E2AE-4B1F-B479-31445E83638E}"/>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58C8C077-7B1E-4A90-8B96-A6ACE57F9868}"/>
              </a:ext>
            </a:extLst>
          </p:cNvPr>
          <p:cNvSpPr>
            <a:spLocks noGrp="1"/>
          </p:cNvSpPr>
          <p:nvPr>
            <p:ph type="sldNum" sz="quarter" idx="13"/>
          </p:nvPr>
        </p:nvSpPr>
        <p:spPr/>
        <p:txBody>
          <a:bodyPr/>
          <a:lstStyle/>
          <a:p>
            <a:pPr>
              <a:defRPr/>
            </a:pPr>
            <a:fld id="{9544C8DD-E839-4A64-8744-5FDFE6B0E371}" type="slidenum">
              <a:rPr lang="en-US" altLang="en-US" smtClean="0"/>
              <a:pPr>
                <a:defRPr/>
              </a:pPr>
              <a:t>48</a:t>
            </a:fld>
            <a:endParaRPr lang="en-US" altLang="en-US"/>
          </a:p>
        </p:txBody>
      </p:sp>
      <p:pic>
        <p:nvPicPr>
          <p:cNvPr id="7" name="Picture 2" descr="What Are Activation Functions Used For">
            <a:extLst>
              <a:ext uri="{FF2B5EF4-FFF2-40B4-BE49-F238E27FC236}">
                <a16:creationId xmlns:a16="http://schemas.microsoft.com/office/drawing/2014/main" id="{0637EA89-E4E6-4AF0-8DAF-6C09E17F6A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13" r="50080" b="49563"/>
          <a:stretch/>
        </p:blipFill>
        <p:spPr bwMode="auto">
          <a:xfrm>
            <a:off x="3137049" y="1828800"/>
            <a:ext cx="2942895" cy="3047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Are Activation Functions Used For">
            <a:extLst>
              <a:ext uri="{FF2B5EF4-FFF2-40B4-BE49-F238E27FC236}">
                <a16:creationId xmlns:a16="http://schemas.microsoft.com/office/drawing/2014/main" id="{13436BCC-83FD-45AA-BFF5-49DD620C08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863" t="1683" r="1188" b="51175"/>
          <a:stretch/>
        </p:blipFill>
        <p:spPr bwMode="auto">
          <a:xfrm>
            <a:off x="304799" y="1816100"/>
            <a:ext cx="2806851"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What Are Activation Functions Used For">
            <a:extLst>
              <a:ext uri="{FF2B5EF4-FFF2-40B4-BE49-F238E27FC236}">
                <a16:creationId xmlns:a16="http://schemas.microsoft.com/office/drawing/2014/main" id="{AC38FCB7-7C5B-44CF-929D-2FF14264EE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175" r="50080"/>
          <a:stretch/>
        </p:blipFill>
        <p:spPr bwMode="auto">
          <a:xfrm>
            <a:off x="5981700" y="1828800"/>
            <a:ext cx="2942894" cy="304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040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7C9869-5CAC-49A3-9380-9CD3DD430CAB}"/>
              </a:ext>
            </a:extLst>
          </p:cNvPr>
          <p:cNvSpPr>
            <a:spLocks noGrp="1"/>
          </p:cNvSpPr>
          <p:nvPr>
            <p:ph idx="1"/>
          </p:nvPr>
        </p:nvSpPr>
        <p:spPr>
          <a:xfrm>
            <a:off x="304800" y="1371600"/>
            <a:ext cx="8229600" cy="4525963"/>
          </a:xfrm>
        </p:spPr>
        <p:txBody>
          <a:bodyPr/>
          <a:lstStyle/>
          <a:p>
            <a:r>
              <a:rPr lang="en-GB" dirty="0" err="1"/>
              <a:t>Downsampling</a:t>
            </a:r>
            <a:r>
              <a:rPr lang="en-GB" dirty="0"/>
              <a:t> operation: Reduces the dimension (width and height) of the feature maps </a:t>
            </a:r>
          </a:p>
          <a:p>
            <a:r>
              <a:rPr lang="en-GB" dirty="0"/>
              <a:t>Summarize the presence of features in patches of the feature map</a:t>
            </a:r>
          </a:p>
          <a:p>
            <a:r>
              <a:rPr lang="en-GB" dirty="0"/>
              <a:t>Operates upon each feature map separately to create a new set of the same number of pooled feature maps</a:t>
            </a:r>
          </a:p>
          <a:p>
            <a:r>
              <a:rPr lang="en-GB" dirty="0"/>
              <a:t>Size of the pooling operation or filter</a:t>
            </a:r>
          </a:p>
          <a:p>
            <a:pPr lvl="1"/>
            <a:r>
              <a:rPr lang="en-GB" dirty="0"/>
              <a:t>Usually, it is almost always 2×2 applied with a stride of 2 which reduces the size of each feature map by a factor of 2</a:t>
            </a:r>
            <a:endParaRPr lang="en-AE" dirty="0"/>
          </a:p>
        </p:txBody>
      </p:sp>
      <p:sp>
        <p:nvSpPr>
          <p:cNvPr id="3" name="Content Placeholder 2">
            <a:extLst>
              <a:ext uri="{FF2B5EF4-FFF2-40B4-BE49-F238E27FC236}">
                <a16:creationId xmlns:a16="http://schemas.microsoft.com/office/drawing/2014/main" id="{0A08D2CB-9013-4140-98F0-BC15A7B32DF8}"/>
              </a:ext>
            </a:extLst>
          </p:cNvPr>
          <p:cNvSpPr>
            <a:spLocks noGrp="1"/>
          </p:cNvSpPr>
          <p:nvPr>
            <p:ph sz="quarter" idx="10"/>
          </p:nvPr>
        </p:nvSpPr>
        <p:spPr/>
        <p:txBody>
          <a:bodyPr/>
          <a:lstStyle/>
          <a:p>
            <a:r>
              <a:rPr lang="en-GB" dirty="0"/>
              <a:t>Pooling layer</a:t>
            </a:r>
            <a:endParaRPr lang="en-AE" dirty="0"/>
          </a:p>
        </p:txBody>
      </p:sp>
      <p:sp>
        <p:nvSpPr>
          <p:cNvPr id="4" name="Date Placeholder 3">
            <a:extLst>
              <a:ext uri="{FF2B5EF4-FFF2-40B4-BE49-F238E27FC236}">
                <a16:creationId xmlns:a16="http://schemas.microsoft.com/office/drawing/2014/main" id="{D955FD4F-EF14-424C-844E-8F8D626732C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AB0ADD47-A9AE-4BD5-B905-30C2EF885B6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CDDC253-C70B-4BD4-8B55-41E8E3734329}"/>
              </a:ext>
            </a:extLst>
          </p:cNvPr>
          <p:cNvSpPr>
            <a:spLocks noGrp="1"/>
          </p:cNvSpPr>
          <p:nvPr>
            <p:ph type="sldNum" sz="quarter" idx="13"/>
          </p:nvPr>
        </p:nvSpPr>
        <p:spPr/>
        <p:txBody>
          <a:bodyPr/>
          <a:lstStyle/>
          <a:p>
            <a:pPr>
              <a:defRPr/>
            </a:pPr>
            <a:fld id="{9544C8DD-E839-4A64-8744-5FDFE6B0E371}" type="slidenum">
              <a:rPr lang="en-US" altLang="en-US" smtClean="0"/>
              <a:pPr>
                <a:defRPr/>
              </a:pPr>
              <a:t>49</a:t>
            </a:fld>
            <a:endParaRPr lang="en-US" altLang="en-US"/>
          </a:p>
        </p:txBody>
      </p:sp>
    </p:spTree>
    <p:extLst>
      <p:ext uri="{BB962C8B-B14F-4D97-AF65-F5344CB8AC3E}">
        <p14:creationId xmlns:p14="http://schemas.microsoft.com/office/powerpoint/2010/main" val="2955861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24B1D0-9EEB-4866-946D-EBD5AF235B4A}"/>
              </a:ext>
            </a:extLst>
          </p:cNvPr>
          <p:cNvSpPr>
            <a:spLocks noGrp="1"/>
          </p:cNvSpPr>
          <p:nvPr>
            <p:ph idx="1"/>
          </p:nvPr>
        </p:nvSpPr>
        <p:spPr/>
        <p:txBody>
          <a:bodyPr/>
          <a:lstStyle/>
          <a:p>
            <a:pPr lvl="0" algn="just"/>
            <a:r>
              <a:rPr lang="en-AE" dirty="0"/>
              <a:t>M</a:t>
            </a:r>
            <a:r>
              <a:rPr lang="en-GB" dirty="0"/>
              <a:t>L methods:</a:t>
            </a:r>
            <a:r>
              <a:rPr lang="en-AE" dirty="0"/>
              <a:t> </a:t>
            </a:r>
            <a:r>
              <a:rPr lang="en-GB" dirty="0"/>
              <a:t>drawbacks</a:t>
            </a:r>
            <a:endParaRPr lang="en-AE" sz="2000" dirty="0"/>
          </a:p>
          <a:p>
            <a:pPr lvl="1" algn="just"/>
            <a:r>
              <a:rPr lang="en-GB" dirty="0"/>
              <a:t>Constructing a ML system required careful engineering and considerable domain expertise to design a feature extractor that transformed the raw data (such as the pixel values of an image) into a suitable internal representation or feature vector</a:t>
            </a:r>
            <a:endParaRPr lang="en-AE" sz="2000" dirty="0"/>
          </a:p>
          <a:p>
            <a:pPr lvl="1" algn="just"/>
            <a:r>
              <a:rPr lang="en-GB" dirty="0"/>
              <a:t>Feature vector can be used by the subsequent part of the learning subsystem (classifier), to detect or classify patterns in the input</a:t>
            </a:r>
            <a:endParaRPr lang="en-AE" sz="2000" dirty="0"/>
          </a:p>
          <a:p>
            <a:pPr algn="just"/>
            <a:endParaRPr lang="en-AE" dirty="0"/>
          </a:p>
        </p:txBody>
      </p:sp>
      <p:sp>
        <p:nvSpPr>
          <p:cNvPr id="3" name="Content Placeholder 2">
            <a:extLst>
              <a:ext uri="{FF2B5EF4-FFF2-40B4-BE49-F238E27FC236}">
                <a16:creationId xmlns:a16="http://schemas.microsoft.com/office/drawing/2014/main" id="{B1C0B5C6-54DD-41CC-A053-10F786E5F2DC}"/>
              </a:ext>
            </a:extLst>
          </p:cNvPr>
          <p:cNvSpPr>
            <a:spLocks noGrp="1"/>
          </p:cNvSpPr>
          <p:nvPr>
            <p:ph sz="quarter" idx="10"/>
          </p:nvPr>
        </p:nvSpPr>
        <p:spPr/>
        <p:txBody>
          <a:bodyPr/>
          <a:lstStyle/>
          <a:p>
            <a:r>
              <a:rPr lang="en-GB" dirty="0"/>
              <a:t>Machine learning</a:t>
            </a:r>
            <a:endParaRPr lang="en-AE" dirty="0"/>
          </a:p>
        </p:txBody>
      </p:sp>
      <p:sp>
        <p:nvSpPr>
          <p:cNvPr id="4" name="Date Placeholder 3">
            <a:extLst>
              <a:ext uri="{FF2B5EF4-FFF2-40B4-BE49-F238E27FC236}">
                <a16:creationId xmlns:a16="http://schemas.microsoft.com/office/drawing/2014/main" id="{1AB9FD22-125F-4E9A-9D67-9BE0547B1C43}"/>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DA4076FB-F5A1-4480-A083-4EE8DA7A8740}"/>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38384082-4C6F-49E1-B108-C4CAEE4EF6BB}"/>
              </a:ext>
            </a:extLst>
          </p:cNvPr>
          <p:cNvSpPr>
            <a:spLocks noGrp="1"/>
          </p:cNvSpPr>
          <p:nvPr>
            <p:ph type="sldNum" sz="quarter" idx="13"/>
          </p:nvPr>
        </p:nvSpPr>
        <p:spPr/>
        <p:txBody>
          <a:bodyPr/>
          <a:lstStyle/>
          <a:p>
            <a:pPr>
              <a:defRPr/>
            </a:pPr>
            <a:fld id="{9544C8DD-E839-4A64-8744-5FDFE6B0E371}" type="slidenum">
              <a:rPr lang="en-US" altLang="en-US" smtClean="0"/>
              <a:pPr>
                <a:defRPr/>
              </a:pPr>
              <a:t>5</a:t>
            </a:fld>
            <a:endParaRPr lang="en-US" altLang="en-US"/>
          </a:p>
        </p:txBody>
      </p:sp>
    </p:spTree>
    <p:extLst>
      <p:ext uri="{BB962C8B-B14F-4D97-AF65-F5344CB8AC3E}">
        <p14:creationId xmlns:p14="http://schemas.microsoft.com/office/powerpoint/2010/main" val="1141107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7C9869-5CAC-49A3-9380-9CD3DD430CAB}"/>
              </a:ext>
            </a:extLst>
          </p:cNvPr>
          <p:cNvSpPr>
            <a:spLocks noGrp="1"/>
          </p:cNvSpPr>
          <p:nvPr>
            <p:ph idx="1"/>
          </p:nvPr>
        </p:nvSpPr>
        <p:spPr/>
        <p:txBody>
          <a:bodyPr/>
          <a:lstStyle/>
          <a:p>
            <a:r>
              <a:rPr lang="en-GB" dirty="0"/>
              <a:t>Advantages</a:t>
            </a:r>
          </a:p>
          <a:p>
            <a:pPr lvl="1"/>
            <a:r>
              <a:rPr lang="en-GB" dirty="0"/>
              <a:t>Translation invariance:</a:t>
            </a:r>
            <a:r>
              <a:rPr lang="en-GB" i="1" dirty="0"/>
              <a:t> </a:t>
            </a:r>
            <a:r>
              <a:rPr lang="en-GB" dirty="0"/>
              <a:t>Down sampled feature maps are more robust to changes in the position of the feature in the image</a:t>
            </a:r>
          </a:p>
          <a:p>
            <a:pPr lvl="1"/>
            <a:r>
              <a:rPr lang="en-GB" dirty="0"/>
              <a:t>Decrease the number of subsequent learnable parameters</a:t>
            </a:r>
          </a:p>
          <a:p>
            <a:pPr lvl="1"/>
            <a:endParaRPr lang="en-AE" dirty="0"/>
          </a:p>
        </p:txBody>
      </p:sp>
      <p:sp>
        <p:nvSpPr>
          <p:cNvPr id="3" name="Content Placeholder 2">
            <a:extLst>
              <a:ext uri="{FF2B5EF4-FFF2-40B4-BE49-F238E27FC236}">
                <a16:creationId xmlns:a16="http://schemas.microsoft.com/office/drawing/2014/main" id="{0A08D2CB-9013-4140-98F0-BC15A7B32DF8}"/>
              </a:ext>
            </a:extLst>
          </p:cNvPr>
          <p:cNvSpPr>
            <a:spLocks noGrp="1"/>
          </p:cNvSpPr>
          <p:nvPr>
            <p:ph sz="quarter" idx="10"/>
          </p:nvPr>
        </p:nvSpPr>
        <p:spPr/>
        <p:txBody>
          <a:bodyPr/>
          <a:lstStyle/>
          <a:p>
            <a:r>
              <a:rPr lang="en-GB" dirty="0"/>
              <a:t>Pooling layer</a:t>
            </a:r>
            <a:endParaRPr lang="en-AE" dirty="0"/>
          </a:p>
        </p:txBody>
      </p:sp>
      <p:sp>
        <p:nvSpPr>
          <p:cNvPr id="4" name="Date Placeholder 3">
            <a:extLst>
              <a:ext uri="{FF2B5EF4-FFF2-40B4-BE49-F238E27FC236}">
                <a16:creationId xmlns:a16="http://schemas.microsoft.com/office/drawing/2014/main" id="{D955FD4F-EF14-424C-844E-8F8D626732C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AB0ADD47-A9AE-4BD5-B905-30C2EF885B6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CDDC253-C70B-4BD4-8B55-41E8E3734329}"/>
              </a:ext>
            </a:extLst>
          </p:cNvPr>
          <p:cNvSpPr>
            <a:spLocks noGrp="1"/>
          </p:cNvSpPr>
          <p:nvPr>
            <p:ph type="sldNum" sz="quarter" idx="13"/>
          </p:nvPr>
        </p:nvSpPr>
        <p:spPr/>
        <p:txBody>
          <a:bodyPr/>
          <a:lstStyle/>
          <a:p>
            <a:pPr>
              <a:defRPr/>
            </a:pPr>
            <a:fld id="{9544C8DD-E839-4A64-8744-5FDFE6B0E371}" type="slidenum">
              <a:rPr lang="en-US" altLang="en-US" smtClean="0"/>
              <a:pPr>
                <a:defRPr/>
              </a:pPr>
              <a:t>50</a:t>
            </a:fld>
            <a:endParaRPr lang="en-US" altLang="en-US"/>
          </a:p>
        </p:txBody>
      </p:sp>
    </p:spTree>
    <p:extLst>
      <p:ext uri="{BB962C8B-B14F-4D97-AF65-F5344CB8AC3E}">
        <p14:creationId xmlns:p14="http://schemas.microsoft.com/office/powerpoint/2010/main" val="3357050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391D3B-DAF4-4336-9690-A72560517D45}"/>
              </a:ext>
            </a:extLst>
          </p:cNvPr>
          <p:cNvSpPr>
            <a:spLocks noGrp="1"/>
          </p:cNvSpPr>
          <p:nvPr>
            <p:ph idx="1"/>
          </p:nvPr>
        </p:nvSpPr>
        <p:spPr/>
        <p:txBody>
          <a:bodyPr/>
          <a:lstStyle/>
          <a:p>
            <a:r>
              <a:rPr lang="en-GB" dirty="0"/>
              <a:t>Summarize the most activated presence of a feature </a:t>
            </a:r>
          </a:p>
          <a:p>
            <a:r>
              <a:rPr lang="en-GB" dirty="0"/>
              <a:t>For each patch from the input feature map</a:t>
            </a:r>
          </a:p>
          <a:p>
            <a:pPr lvl="1"/>
            <a:r>
              <a:rPr lang="en-GB" dirty="0"/>
              <a:t>Outputs the maximum value in each patch</a:t>
            </a:r>
          </a:p>
          <a:p>
            <a:pPr lvl="1"/>
            <a:r>
              <a:rPr lang="en-GB" dirty="0"/>
              <a:t>Discards all the other values</a:t>
            </a:r>
            <a:endParaRPr lang="en-AE" dirty="0"/>
          </a:p>
        </p:txBody>
      </p:sp>
      <p:sp>
        <p:nvSpPr>
          <p:cNvPr id="3" name="Content Placeholder 2">
            <a:extLst>
              <a:ext uri="{FF2B5EF4-FFF2-40B4-BE49-F238E27FC236}">
                <a16:creationId xmlns:a16="http://schemas.microsoft.com/office/drawing/2014/main" id="{5FA5C9D0-FAB7-4C23-AE7C-627FE73AF398}"/>
              </a:ext>
            </a:extLst>
          </p:cNvPr>
          <p:cNvSpPr>
            <a:spLocks noGrp="1"/>
          </p:cNvSpPr>
          <p:nvPr>
            <p:ph sz="quarter" idx="10"/>
          </p:nvPr>
        </p:nvSpPr>
        <p:spPr/>
        <p:txBody>
          <a:bodyPr/>
          <a:lstStyle/>
          <a:p>
            <a:r>
              <a:rPr lang="en-GB" dirty="0"/>
              <a:t>Max pooling</a:t>
            </a:r>
          </a:p>
        </p:txBody>
      </p:sp>
      <p:sp>
        <p:nvSpPr>
          <p:cNvPr id="4" name="Date Placeholder 3">
            <a:extLst>
              <a:ext uri="{FF2B5EF4-FFF2-40B4-BE49-F238E27FC236}">
                <a16:creationId xmlns:a16="http://schemas.microsoft.com/office/drawing/2014/main" id="{67737ECA-174B-4E97-B011-78F20D15DBAB}"/>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CCF3E1C3-D706-4726-9136-EAA1CA6EFDB0}"/>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741FC819-46FF-4FDD-8E82-9134D1169F26}"/>
              </a:ext>
            </a:extLst>
          </p:cNvPr>
          <p:cNvSpPr>
            <a:spLocks noGrp="1"/>
          </p:cNvSpPr>
          <p:nvPr>
            <p:ph type="sldNum" sz="quarter" idx="13"/>
          </p:nvPr>
        </p:nvSpPr>
        <p:spPr/>
        <p:txBody>
          <a:bodyPr/>
          <a:lstStyle/>
          <a:p>
            <a:pPr>
              <a:defRPr/>
            </a:pPr>
            <a:fld id="{9544C8DD-E839-4A64-8744-5FDFE6B0E371}" type="slidenum">
              <a:rPr lang="en-US" altLang="en-US" smtClean="0"/>
              <a:pPr>
                <a:defRPr/>
              </a:pPr>
              <a:t>51</a:t>
            </a:fld>
            <a:endParaRPr lang="en-US" altLang="en-US"/>
          </a:p>
        </p:txBody>
      </p:sp>
    </p:spTree>
    <p:extLst>
      <p:ext uri="{BB962C8B-B14F-4D97-AF65-F5344CB8AC3E}">
        <p14:creationId xmlns:p14="http://schemas.microsoft.com/office/powerpoint/2010/main" val="4125492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6B5DD-2208-4E11-ACFF-1C4FFA613B01}"/>
              </a:ext>
            </a:extLst>
          </p:cNvPr>
          <p:cNvSpPr>
            <a:spLocks noGrp="1"/>
          </p:cNvSpPr>
          <p:nvPr>
            <p:ph sz="quarter" idx="10"/>
          </p:nvPr>
        </p:nvSpPr>
        <p:spPr/>
        <p:txBody>
          <a:bodyPr/>
          <a:lstStyle/>
          <a:p>
            <a:r>
              <a:rPr lang="en-GB" dirty="0"/>
              <a:t>Max pooling</a:t>
            </a:r>
          </a:p>
        </p:txBody>
      </p:sp>
      <p:sp>
        <p:nvSpPr>
          <p:cNvPr id="4" name="Date Placeholder 3">
            <a:extLst>
              <a:ext uri="{FF2B5EF4-FFF2-40B4-BE49-F238E27FC236}">
                <a16:creationId xmlns:a16="http://schemas.microsoft.com/office/drawing/2014/main" id="{0C99B0F8-EFA2-4F0D-A787-53F3EC6B9545}"/>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C69CC3AF-79BE-49DD-A624-27C72026700B}"/>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34DB39CB-CF0D-4246-8A5F-4A34AEC68657}"/>
              </a:ext>
            </a:extLst>
          </p:cNvPr>
          <p:cNvSpPr>
            <a:spLocks noGrp="1"/>
          </p:cNvSpPr>
          <p:nvPr>
            <p:ph type="sldNum" sz="quarter" idx="13"/>
          </p:nvPr>
        </p:nvSpPr>
        <p:spPr/>
        <p:txBody>
          <a:bodyPr/>
          <a:lstStyle/>
          <a:p>
            <a:pPr>
              <a:defRPr/>
            </a:pPr>
            <a:fld id="{9544C8DD-E839-4A64-8744-5FDFE6B0E371}" type="slidenum">
              <a:rPr lang="en-US" altLang="en-US" smtClean="0"/>
              <a:pPr>
                <a:defRPr/>
              </a:pPr>
              <a:t>52</a:t>
            </a:fld>
            <a:endParaRPr lang="en-US" altLang="en-US"/>
          </a:p>
        </p:txBody>
      </p:sp>
      <p:pic>
        <p:nvPicPr>
          <p:cNvPr id="9218" name="Picture 2" descr="Max Pooling Layer | NumPyNet">
            <a:extLst>
              <a:ext uri="{FF2B5EF4-FFF2-40B4-BE49-F238E27FC236}">
                <a16:creationId xmlns:a16="http://schemas.microsoft.com/office/drawing/2014/main" id="{2D74D6FD-7BD0-40C3-86FE-AF500D481FA5}"/>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2133600"/>
            <a:ext cx="69342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673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391D3B-DAF4-4336-9690-A72560517D45}"/>
              </a:ext>
            </a:extLst>
          </p:cNvPr>
          <p:cNvSpPr>
            <a:spLocks noGrp="1"/>
          </p:cNvSpPr>
          <p:nvPr>
            <p:ph idx="1"/>
          </p:nvPr>
        </p:nvSpPr>
        <p:spPr/>
        <p:txBody>
          <a:bodyPr/>
          <a:lstStyle/>
          <a:p>
            <a:r>
              <a:rPr lang="en-GB" dirty="0"/>
              <a:t>Summarize the average presence of a feature</a:t>
            </a:r>
          </a:p>
          <a:p>
            <a:r>
              <a:rPr lang="en-GB" dirty="0"/>
              <a:t>For each patch from the input feature map</a:t>
            </a:r>
          </a:p>
          <a:p>
            <a:pPr lvl="1"/>
            <a:r>
              <a:rPr lang="en-GB" dirty="0"/>
              <a:t>Output the average value of each patch</a:t>
            </a:r>
            <a:endParaRPr lang="en-AE" dirty="0"/>
          </a:p>
        </p:txBody>
      </p:sp>
      <p:sp>
        <p:nvSpPr>
          <p:cNvPr id="3" name="Content Placeholder 2">
            <a:extLst>
              <a:ext uri="{FF2B5EF4-FFF2-40B4-BE49-F238E27FC236}">
                <a16:creationId xmlns:a16="http://schemas.microsoft.com/office/drawing/2014/main" id="{5FA5C9D0-FAB7-4C23-AE7C-627FE73AF398}"/>
              </a:ext>
            </a:extLst>
          </p:cNvPr>
          <p:cNvSpPr>
            <a:spLocks noGrp="1"/>
          </p:cNvSpPr>
          <p:nvPr>
            <p:ph sz="quarter" idx="10"/>
          </p:nvPr>
        </p:nvSpPr>
        <p:spPr/>
        <p:txBody>
          <a:bodyPr/>
          <a:lstStyle/>
          <a:p>
            <a:r>
              <a:rPr lang="en-GB" dirty="0"/>
              <a:t>Average pooling</a:t>
            </a:r>
          </a:p>
        </p:txBody>
      </p:sp>
      <p:sp>
        <p:nvSpPr>
          <p:cNvPr id="4" name="Date Placeholder 3">
            <a:extLst>
              <a:ext uri="{FF2B5EF4-FFF2-40B4-BE49-F238E27FC236}">
                <a16:creationId xmlns:a16="http://schemas.microsoft.com/office/drawing/2014/main" id="{67737ECA-174B-4E97-B011-78F20D15DBAB}"/>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CCF3E1C3-D706-4726-9136-EAA1CA6EFDB0}"/>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741FC819-46FF-4FDD-8E82-9134D1169F26}"/>
              </a:ext>
            </a:extLst>
          </p:cNvPr>
          <p:cNvSpPr>
            <a:spLocks noGrp="1"/>
          </p:cNvSpPr>
          <p:nvPr>
            <p:ph type="sldNum" sz="quarter" idx="13"/>
          </p:nvPr>
        </p:nvSpPr>
        <p:spPr/>
        <p:txBody>
          <a:bodyPr/>
          <a:lstStyle/>
          <a:p>
            <a:pPr>
              <a:defRPr/>
            </a:pPr>
            <a:fld id="{9544C8DD-E839-4A64-8744-5FDFE6B0E371}" type="slidenum">
              <a:rPr lang="en-US" altLang="en-US" smtClean="0"/>
              <a:pPr>
                <a:defRPr/>
              </a:pPr>
              <a:t>53</a:t>
            </a:fld>
            <a:endParaRPr lang="en-US" altLang="en-US"/>
          </a:p>
        </p:txBody>
      </p:sp>
    </p:spTree>
    <p:extLst>
      <p:ext uri="{BB962C8B-B14F-4D97-AF65-F5344CB8AC3E}">
        <p14:creationId xmlns:p14="http://schemas.microsoft.com/office/powerpoint/2010/main" val="1759456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36F7C0-E8AC-48FB-8D09-35E5578A9C71}"/>
              </a:ext>
            </a:extLst>
          </p:cNvPr>
          <p:cNvSpPr>
            <a:spLocks noGrp="1"/>
          </p:cNvSpPr>
          <p:nvPr>
            <p:ph sz="quarter" idx="10"/>
          </p:nvPr>
        </p:nvSpPr>
        <p:spPr/>
        <p:txBody>
          <a:bodyPr/>
          <a:lstStyle/>
          <a:p>
            <a:r>
              <a:rPr lang="en-GB" dirty="0"/>
              <a:t>Average pooling</a:t>
            </a:r>
          </a:p>
        </p:txBody>
      </p:sp>
      <p:sp>
        <p:nvSpPr>
          <p:cNvPr id="4" name="Date Placeholder 3">
            <a:extLst>
              <a:ext uri="{FF2B5EF4-FFF2-40B4-BE49-F238E27FC236}">
                <a16:creationId xmlns:a16="http://schemas.microsoft.com/office/drawing/2014/main" id="{F04082FF-7931-40E1-A37B-E2745F0B89C9}"/>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A9E2EAE7-E1C4-4458-BD37-DCBEB9790C96}"/>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73146531-350C-4232-BA64-17AAAD0F730B}"/>
              </a:ext>
            </a:extLst>
          </p:cNvPr>
          <p:cNvSpPr>
            <a:spLocks noGrp="1"/>
          </p:cNvSpPr>
          <p:nvPr>
            <p:ph type="sldNum" sz="quarter" idx="13"/>
          </p:nvPr>
        </p:nvSpPr>
        <p:spPr/>
        <p:txBody>
          <a:bodyPr/>
          <a:lstStyle/>
          <a:p>
            <a:pPr>
              <a:defRPr/>
            </a:pPr>
            <a:fld id="{9544C8DD-E839-4A64-8744-5FDFE6B0E371}" type="slidenum">
              <a:rPr lang="en-US" altLang="en-US" smtClean="0"/>
              <a:pPr>
                <a:defRPr/>
              </a:pPr>
              <a:t>54</a:t>
            </a:fld>
            <a:endParaRPr lang="en-US" altLang="en-US"/>
          </a:p>
        </p:txBody>
      </p:sp>
      <p:pic>
        <p:nvPicPr>
          <p:cNvPr id="10244" name="Picture 4" descr="Convolutional Neural Network with Numpy (Slow) - HackMD">
            <a:extLst>
              <a:ext uri="{FF2B5EF4-FFF2-40B4-BE49-F238E27FC236}">
                <a16:creationId xmlns:a16="http://schemas.microsoft.com/office/drawing/2014/main" id="{AE803569-E54B-459B-A8EC-320A6D6DB153}"/>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00982"/>
            <a:ext cx="8046154"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12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EEFBE8D-7ABE-48F1-904A-5FE8DA3BAADD}"/>
              </a:ext>
            </a:extLst>
          </p:cNvPr>
          <p:cNvPicPr>
            <a:picLocks noGrp="1" noChangeAspect="1"/>
          </p:cNvPicPr>
          <p:nvPr>
            <p:ph idx="1"/>
          </p:nvPr>
        </p:nvPicPr>
        <p:blipFill>
          <a:blip r:embed="rId2"/>
          <a:stretch>
            <a:fillRect/>
          </a:stretch>
        </p:blipFill>
        <p:spPr>
          <a:xfrm>
            <a:off x="457200" y="1447800"/>
            <a:ext cx="6324600" cy="4426097"/>
          </a:xfrm>
          <a:prstGeom prst="rect">
            <a:avLst/>
          </a:prstGeom>
        </p:spPr>
      </p:pic>
      <p:sp>
        <p:nvSpPr>
          <p:cNvPr id="3" name="Content Placeholder 2">
            <a:extLst>
              <a:ext uri="{FF2B5EF4-FFF2-40B4-BE49-F238E27FC236}">
                <a16:creationId xmlns:a16="http://schemas.microsoft.com/office/drawing/2014/main" id="{FAC63C8F-05BA-4AC6-99D5-00D60DFF391F}"/>
              </a:ext>
            </a:extLst>
          </p:cNvPr>
          <p:cNvSpPr>
            <a:spLocks noGrp="1"/>
          </p:cNvSpPr>
          <p:nvPr>
            <p:ph sz="quarter" idx="10"/>
          </p:nvPr>
        </p:nvSpPr>
        <p:spPr/>
        <p:txBody>
          <a:bodyPr/>
          <a:lstStyle/>
          <a:p>
            <a:r>
              <a:rPr lang="en-GB" dirty="0"/>
              <a:t>Translation invariance of pooling operation</a:t>
            </a:r>
            <a:endParaRPr lang="en-AE" dirty="0"/>
          </a:p>
        </p:txBody>
      </p:sp>
      <p:sp>
        <p:nvSpPr>
          <p:cNvPr id="4" name="Date Placeholder 3">
            <a:extLst>
              <a:ext uri="{FF2B5EF4-FFF2-40B4-BE49-F238E27FC236}">
                <a16:creationId xmlns:a16="http://schemas.microsoft.com/office/drawing/2014/main" id="{DF82974E-7ADD-46B4-B0FF-66B52DDB6337}"/>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012C4F68-EA73-4FE0-BEEE-3048B8C2B865}"/>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1DF42DCB-0346-4F1A-96C8-6098B08C8CB1}"/>
              </a:ext>
            </a:extLst>
          </p:cNvPr>
          <p:cNvSpPr>
            <a:spLocks noGrp="1"/>
          </p:cNvSpPr>
          <p:nvPr>
            <p:ph type="sldNum" sz="quarter" idx="13"/>
          </p:nvPr>
        </p:nvSpPr>
        <p:spPr/>
        <p:txBody>
          <a:bodyPr/>
          <a:lstStyle/>
          <a:p>
            <a:pPr>
              <a:defRPr/>
            </a:pPr>
            <a:fld id="{9544C8DD-E839-4A64-8744-5FDFE6B0E371}" type="slidenum">
              <a:rPr lang="en-US" altLang="en-US" smtClean="0"/>
              <a:pPr>
                <a:defRPr/>
              </a:pPr>
              <a:t>55</a:t>
            </a:fld>
            <a:endParaRPr lang="en-US" altLang="en-US"/>
          </a:p>
        </p:txBody>
      </p:sp>
      <p:sp>
        <p:nvSpPr>
          <p:cNvPr id="8" name="Rectangle 7">
            <a:extLst>
              <a:ext uri="{FF2B5EF4-FFF2-40B4-BE49-F238E27FC236}">
                <a16:creationId xmlns:a16="http://schemas.microsoft.com/office/drawing/2014/main" id="{2B81F4D2-C2CD-400B-8DC8-D89F2A3F7496}"/>
              </a:ext>
            </a:extLst>
          </p:cNvPr>
          <p:cNvSpPr/>
          <p:nvPr/>
        </p:nvSpPr>
        <p:spPr>
          <a:xfrm>
            <a:off x="6858000" y="1473200"/>
            <a:ext cx="2133600" cy="3970318"/>
          </a:xfrm>
          <a:prstGeom prst="rect">
            <a:avLst/>
          </a:prstGeom>
        </p:spPr>
        <p:txBody>
          <a:bodyPr wrap="square">
            <a:spAutoFit/>
          </a:bodyPr>
          <a:lstStyle/>
          <a:p>
            <a:pPr algn="just"/>
            <a:r>
              <a:rPr lang="en-AE" dirty="0"/>
              <a:t>Consider the image. </a:t>
            </a:r>
          </a:p>
          <a:p>
            <a:pPr algn="just"/>
            <a:r>
              <a:rPr lang="en-GB" dirty="0"/>
              <a:t>T</a:t>
            </a:r>
            <a:r>
              <a:rPr lang="en-AE" dirty="0"/>
              <a:t>he yellow pixel at index [2, 2] on the </a:t>
            </a:r>
            <a:r>
              <a:rPr lang="en-GB" dirty="0"/>
              <a:t>top</a:t>
            </a:r>
            <a:r>
              <a:rPr lang="en-AE" dirty="0"/>
              <a:t> left is moved to index [7, 7] </a:t>
            </a:r>
            <a:r>
              <a:rPr lang="en-GB" dirty="0"/>
              <a:t>in bottom left.</a:t>
            </a:r>
            <a:r>
              <a:rPr lang="en-AE" dirty="0"/>
              <a:t> </a:t>
            </a:r>
          </a:p>
          <a:p>
            <a:pPr algn="just"/>
            <a:r>
              <a:rPr lang="en-GB" dirty="0"/>
              <a:t>I</a:t>
            </a:r>
            <a:r>
              <a:rPr lang="en-AE" dirty="0"/>
              <a:t>t can be said that the pixel has undergone translation from the top left corner to the bottom right corner.</a:t>
            </a:r>
          </a:p>
        </p:txBody>
      </p:sp>
    </p:spTree>
    <p:extLst>
      <p:ext uri="{BB962C8B-B14F-4D97-AF65-F5344CB8AC3E}">
        <p14:creationId xmlns:p14="http://schemas.microsoft.com/office/powerpoint/2010/main" val="2415682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F209B-777B-45D5-86E3-76F3F6E2AA24}"/>
              </a:ext>
            </a:extLst>
          </p:cNvPr>
          <p:cNvSpPr>
            <a:spLocks noGrp="1"/>
          </p:cNvSpPr>
          <p:nvPr>
            <p:ph sz="quarter" idx="10"/>
          </p:nvPr>
        </p:nvSpPr>
        <p:spPr/>
        <p:txBody>
          <a:bodyPr/>
          <a:lstStyle/>
          <a:p>
            <a:r>
              <a:rPr lang="en-GB" dirty="0"/>
              <a:t>Translation invariance of pooling operation</a:t>
            </a:r>
            <a:endParaRPr lang="en-AE" dirty="0"/>
          </a:p>
        </p:txBody>
      </p:sp>
      <p:sp>
        <p:nvSpPr>
          <p:cNvPr id="4" name="Date Placeholder 3">
            <a:extLst>
              <a:ext uri="{FF2B5EF4-FFF2-40B4-BE49-F238E27FC236}">
                <a16:creationId xmlns:a16="http://schemas.microsoft.com/office/drawing/2014/main" id="{767D5DF6-71D3-409A-813B-65263B580ADA}"/>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ECF931A7-FCD7-428B-B526-5947486056ED}"/>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6FD8B84-C895-457C-8C2D-56EFA7895ABB}"/>
              </a:ext>
            </a:extLst>
          </p:cNvPr>
          <p:cNvSpPr>
            <a:spLocks noGrp="1"/>
          </p:cNvSpPr>
          <p:nvPr>
            <p:ph type="sldNum" sz="quarter" idx="13"/>
          </p:nvPr>
        </p:nvSpPr>
        <p:spPr/>
        <p:txBody>
          <a:bodyPr/>
          <a:lstStyle/>
          <a:p>
            <a:pPr>
              <a:defRPr/>
            </a:pPr>
            <a:fld id="{9544C8DD-E839-4A64-8744-5FDFE6B0E371}" type="slidenum">
              <a:rPr lang="en-US" altLang="en-US" smtClean="0"/>
              <a:pPr>
                <a:defRPr/>
              </a:pPr>
              <a:t>56</a:t>
            </a:fld>
            <a:endParaRPr lang="en-US" altLang="en-US"/>
          </a:p>
        </p:txBody>
      </p:sp>
      <p:pic>
        <p:nvPicPr>
          <p:cNvPr id="2050" name="Picture 2" descr="https://blog.paperspace.com/content/images/2022/09/pixel.top.left.png">
            <a:extLst>
              <a:ext uri="{FF2B5EF4-FFF2-40B4-BE49-F238E27FC236}">
                <a16:creationId xmlns:a16="http://schemas.microsoft.com/office/drawing/2014/main" id="{447A2F99-FD09-4FF9-8373-7F25EA8AC5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641922"/>
            <a:ext cx="8229600" cy="422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8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2BFC2-111D-41BF-BACE-9AE786DCD8B6}"/>
              </a:ext>
            </a:extLst>
          </p:cNvPr>
          <p:cNvSpPr>
            <a:spLocks noGrp="1"/>
          </p:cNvSpPr>
          <p:nvPr>
            <p:ph sz="quarter" idx="10"/>
          </p:nvPr>
        </p:nvSpPr>
        <p:spPr/>
        <p:txBody>
          <a:bodyPr/>
          <a:lstStyle/>
          <a:p>
            <a:r>
              <a:rPr lang="en-GB" dirty="0"/>
              <a:t>Translation invariance of pooling operation</a:t>
            </a:r>
            <a:endParaRPr lang="en-AE" dirty="0"/>
          </a:p>
        </p:txBody>
      </p:sp>
      <p:sp>
        <p:nvSpPr>
          <p:cNvPr id="4" name="Date Placeholder 3">
            <a:extLst>
              <a:ext uri="{FF2B5EF4-FFF2-40B4-BE49-F238E27FC236}">
                <a16:creationId xmlns:a16="http://schemas.microsoft.com/office/drawing/2014/main" id="{7B6B3DEA-5CE9-47F8-8BFE-90E6AB3A9FE9}"/>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30C6435E-F890-4253-B1E1-BA230414A696}"/>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5AB43B95-5C53-463C-920F-249D80A8187E}"/>
              </a:ext>
            </a:extLst>
          </p:cNvPr>
          <p:cNvSpPr>
            <a:spLocks noGrp="1"/>
          </p:cNvSpPr>
          <p:nvPr>
            <p:ph type="sldNum" sz="quarter" idx="13"/>
          </p:nvPr>
        </p:nvSpPr>
        <p:spPr/>
        <p:txBody>
          <a:bodyPr/>
          <a:lstStyle/>
          <a:p>
            <a:pPr>
              <a:defRPr/>
            </a:pPr>
            <a:fld id="{9544C8DD-E839-4A64-8744-5FDFE6B0E371}" type="slidenum">
              <a:rPr lang="en-US" altLang="en-US" smtClean="0"/>
              <a:pPr>
                <a:defRPr/>
              </a:pPr>
              <a:t>57</a:t>
            </a:fld>
            <a:endParaRPr lang="en-US" altLang="en-US"/>
          </a:p>
        </p:txBody>
      </p:sp>
      <p:pic>
        <p:nvPicPr>
          <p:cNvPr id="6146" name="Picture 2" descr="https://blog.paperspace.com/content/images/2022/09/pixel.bottom.right.png">
            <a:extLst>
              <a:ext uri="{FF2B5EF4-FFF2-40B4-BE49-F238E27FC236}">
                <a16:creationId xmlns:a16="http://schemas.microsoft.com/office/drawing/2014/main" id="{BB014D5C-77BC-4133-996B-00B7A831CB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641922"/>
            <a:ext cx="8229600" cy="422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24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2BFC2-111D-41BF-BACE-9AE786DCD8B6}"/>
              </a:ext>
            </a:extLst>
          </p:cNvPr>
          <p:cNvSpPr>
            <a:spLocks noGrp="1"/>
          </p:cNvSpPr>
          <p:nvPr>
            <p:ph sz="quarter" idx="10"/>
          </p:nvPr>
        </p:nvSpPr>
        <p:spPr/>
        <p:txBody>
          <a:bodyPr/>
          <a:lstStyle/>
          <a:p>
            <a:r>
              <a:rPr lang="en-GB" dirty="0"/>
              <a:t>Translation invariance of pooling operation</a:t>
            </a:r>
            <a:endParaRPr lang="en-AE" dirty="0"/>
          </a:p>
        </p:txBody>
      </p:sp>
      <p:sp>
        <p:nvSpPr>
          <p:cNvPr id="4" name="Date Placeholder 3">
            <a:extLst>
              <a:ext uri="{FF2B5EF4-FFF2-40B4-BE49-F238E27FC236}">
                <a16:creationId xmlns:a16="http://schemas.microsoft.com/office/drawing/2014/main" id="{7B6B3DEA-5CE9-47F8-8BFE-90E6AB3A9FE9}"/>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30C6435E-F890-4253-B1E1-BA230414A696}"/>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5AB43B95-5C53-463C-920F-249D80A8187E}"/>
              </a:ext>
            </a:extLst>
          </p:cNvPr>
          <p:cNvSpPr>
            <a:spLocks noGrp="1"/>
          </p:cNvSpPr>
          <p:nvPr>
            <p:ph type="sldNum" sz="quarter" idx="13"/>
          </p:nvPr>
        </p:nvSpPr>
        <p:spPr/>
        <p:txBody>
          <a:bodyPr/>
          <a:lstStyle/>
          <a:p>
            <a:pPr>
              <a:defRPr/>
            </a:pPr>
            <a:fld id="{9544C8DD-E839-4A64-8744-5FDFE6B0E371}" type="slidenum">
              <a:rPr lang="en-US" altLang="en-US" smtClean="0"/>
              <a:pPr>
                <a:defRPr/>
              </a:pPr>
              <a:t>58</a:t>
            </a:fld>
            <a:endParaRPr lang="en-US" altLang="en-US"/>
          </a:p>
        </p:txBody>
      </p:sp>
      <p:pic>
        <p:nvPicPr>
          <p:cNvPr id="7170" name="Picture 2" descr="https://blog.paperspace.com/content/images/2022/09/equivariance.png">
            <a:extLst>
              <a:ext uri="{FF2B5EF4-FFF2-40B4-BE49-F238E27FC236}">
                <a16:creationId xmlns:a16="http://schemas.microsoft.com/office/drawing/2014/main" id="{7D3937F3-974D-4685-BE39-3B548D825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67" r="8333"/>
          <a:stretch/>
        </p:blipFill>
        <p:spPr bwMode="auto">
          <a:xfrm>
            <a:off x="609600" y="1371600"/>
            <a:ext cx="7315200" cy="26146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log.paperspace.com/content/images/2022/09/equivariance_mirrored.png">
            <a:extLst>
              <a:ext uri="{FF2B5EF4-FFF2-40B4-BE49-F238E27FC236}">
                <a16:creationId xmlns:a16="http://schemas.microsoft.com/office/drawing/2014/main" id="{920816C6-6EB4-498B-A499-8EC9A71AED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67" t="15091" r="9167"/>
          <a:stretch/>
        </p:blipFill>
        <p:spPr bwMode="auto">
          <a:xfrm>
            <a:off x="609600" y="4038600"/>
            <a:ext cx="7239000" cy="222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7083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2BFC2-111D-41BF-BACE-9AE786DCD8B6}"/>
              </a:ext>
            </a:extLst>
          </p:cNvPr>
          <p:cNvSpPr>
            <a:spLocks noGrp="1"/>
          </p:cNvSpPr>
          <p:nvPr>
            <p:ph sz="quarter" idx="10"/>
          </p:nvPr>
        </p:nvSpPr>
        <p:spPr/>
        <p:txBody>
          <a:bodyPr/>
          <a:lstStyle/>
          <a:p>
            <a:r>
              <a:rPr lang="en-GB" dirty="0"/>
              <a:t>Translation invariance of pooling operation</a:t>
            </a:r>
            <a:endParaRPr lang="en-AE" dirty="0"/>
          </a:p>
        </p:txBody>
      </p:sp>
      <p:sp>
        <p:nvSpPr>
          <p:cNvPr id="4" name="Date Placeholder 3">
            <a:extLst>
              <a:ext uri="{FF2B5EF4-FFF2-40B4-BE49-F238E27FC236}">
                <a16:creationId xmlns:a16="http://schemas.microsoft.com/office/drawing/2014/main" id="{7B6B3DEA-5CE9-47F8-8BFE-90E6AB3A9FE9}"/>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30C6435E-F890-4253-B1E1-BA230414A696}"/>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5AB43B95-5C53-463C-920F-249D80A8187E}"/>
              </a:ext>
            </a:extLst>
          </p:cNvPr>
          <p:cNvSpPr>
            <a:spLocks noGrp="1"/>
          </p:cNvSpPr>
          <p:nvPr>
            <p:ph type="sldNum" sz="quarter" idx="13"/>
          </p:nvPr>
        </p:nvSpPr>
        <p:spPr/>
        <p:txBody>
          <a:bodyPr/>
          <a:lstStyle/>
          <a:p>
            <a:pPr>
              <a:defRPr/>
            </a:pPr>
            <a:fld id="{9544C8DD-E839-4A64-8744-5FDFE6B0E371}" type="slidenum">
              <a:rPr lang="en-US" altLang="en-US" smtClean="0"/>
              <a:pPr>
                <a:defRPr/>
              </a:pPr>
              <a:t>59</a:t>
            </a:fld>
            <a:endParaRPr lang="en-US" altLang="en-US"/>
          </a:p>
        </p:txBody>
      </p:sp>
      <p:pic>
        <p:nvPicPr>
          <p:cNvPr id="8198" name="Picture 6" descr="https://blog.paperspace.com/content/images/2022/09/translation_original_modified.png">
            <a:extLst>
              <a:ext uri="{FF2B5EF4-FFF2-40B4-BE49-F238E27FC236}">
                <a16:creationId xmlns:a16="http://schemas.microsoft.com/office/drawing/2014/main" id="{564E4C7F-E98D-435E-97CB-90B81548B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1600"/>
            <a:ext cx="9144000" cy="10922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blog.paperspace.com/content/images/2022/09/cat_5._resized_mirrored-300x207.jpg">
            <a:extLst>
              <a:ext uri="{FF2B5EF4-FFF2-40B4-BE49-F238E27FC236}">
                <a16:creationId xmlns:a16="http://schemas.microsoft.com/office/drawing/2014/main" id="{D2A0DDED-21AA-495A-99D0-E2EC6376B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98" y="3866643"/>
            <a:ext cx="1795301" cy="1238757"/>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https://blog.paperspace.com/content/images/2022/09/translation_mirrored_modified-1.png">
            <a:extLst>
              <a:ext uri="{FF2B5EF4-FFF2-40B4-BE49-F238E27FC236}">
                <a16:creationId xmlns:a16="http://schemas.microsoft.com/office/drawing/2014/main" id="{D928DCA8-0F9A-4045-9472-52007C5F1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46675"/>
            <a:ext cx="9144000" cy="11477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0AE314C-55B9-43C1-87CC-4FFF6CAD55BF}"/>
              </a:ext>
            </a:extLst>
          </p:cNvPr>
          <p:cNvPicPr>
            <a:picLocks noChangeAspect="1"/>
          </p:cNvPicPr>
          <p:nvPr/>
        </p:nvPicPr>
        <p:blipFill rotWithShape="1">
          <a:blip r:embed="rId5"/>
          <a:srcRect l="2194"/>
          <a:stretch/>
        </p:blipFill>
        <p:spPr>
          <a:xfrm>
            <a:off x="3550840" y="1382711"/>
            <a:ext cx="1706960" cy="1186317"/>
          </a:xfrm>
          <a:prstGeom prst="rect">
            <a:avLst/>
          </a:prstGeom>
        </p:spPr>
      </p:pic>
    </p:spTree>
    <p:extLst>
      <p:ext uri="{BB962C8B-B14F-4D97-AF65-F5344CB8AC3E}">
        <p14:creationId xmlns:p14="http://schemas.microsoft.com/office/powerpoint/2010/main" val="3104675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60246B-7C16-46E2-A96D-DA8E077EAE5A}"/>
              </a:ext>
            </a:extLst>
          </p:cNvPr>
          <p:cNvSpPr>
            <a:spLocks noGrp="1"/>
          </p:cNvSpPr>
          <p:nvPr>
            <p:ph idx="1"/>
          </p:nvPr>
        </p:nvSpPr>
        <p:spPr>
          <a:xfrm>
            <a:off x="304800" y="1524000"/>
            <a:ext cx="8229600" cy="4525963"/>
          </a:xfrm>
        </p:spPr>
        <p:txBody>
          <a:bodyPr/>
          <a:lstStyle/>
          <a:p>
            <a:pPr algn="just"/>
            <a:r>
              <a:rPr lang="en-GB" dirty="0"/>
              <a:t>Representation (Feature) learning method	</a:t>
            </a:r>
            <a:endParaRPr lang="en-AE" sz="2000" dirty="0"/>
          </a:p>
          <a:p>
            <a:pPr algn="just"/>
            <a:r>
              <a:rPr lang="en-GB" dirty="0"/>
              <a:t>Allows a machine to be fed with raw data and to automatically discover the representations (features) needed for detection or classification</a:t>
            </a:r>
            <a:r>
              <a:rPr lang="en-GB" sz="2800" dirty="0"/>
              <a:t> </a:t>
            </a:r>
            <a:r>
              <a:rPr lang="en-GB" dirty="0"/>
              <a:t>using a general-purpose learning procedure</a:t>
            </a:r>
            <a:endParaRPr lang="en-AE" dirty="0"/>
          </a:p>
          <a:p>
            <a:pPr algn="just"/>
            <a:r>
              <a:rPr lang="en-GB" dirty="0"/>
              <a:t>Have multiple levels of representation</a:t>
            </a:r>
            <a:endParaRPr lang="en-AE" sz="2000" dirty="0"/>
          </a:p>
          <a:p>
            <a:pPr algn="just"/>
            <a:endParaRPr lang="en-AE" dirty="0"/>
          </a:p>
        </p:txBody>
      </p:sp>
      <p:sp>
        <p:nvSpPr>
          <p:cNvPr id="3" name="Content Placeholder 2">
            <a:extLst>
              <a:ext uri="{FF2B5EF4-FFF2-40B4-BE49-F238E27FC236}">
                <a16:creationId xmlns:a16="http://schemas.microsoft.com/office/drawing/2014/main" id="{8A90BEE8-DE10-438C-9226-AE46888695E7}"/>
              </a:ext>
            </a:extLst>
          </p:cNvPr>
          <p:cNvSpPr>
            <a:spLocks noGrp="1"/>
          </p:cNvSpPr>
          <p:nvPr>
            <p:ph sz="quarter" idx="10"/>
          </p:nvPr>
        </p:nvSpPr>
        <p:spPr/>
        <p:txBody>
          <a:bodyPr/>
          <a:lstStyle/>
          <a:p>
            <a:r>
              <a:rPr lang="en-AE" dirty="0"/>
              <a:t>Deep Learning</a:t>
            </a:r>
          </a:p>
        </p:txBody>
      </p:sp>
      <p:sp>
        <p:nvSpPr>
          <p:cNvPr id="4" name="Date Placeholder 3">
            <a:extLst>
              <a:ext uri="{FF2B5EF4-FFF2-40B4-BE49-F238E27FC236}">
                <a16:creationId xmlns:a16="http://schemas.microsoft.com/office/drawing/2014/main" id="{9F9D3058-1D91-4C71-9F33-503546470C49}"/>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97ECE48E-A137-4357-97D4-A5A2190B6B4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E86F9B30-97D0-4E05-ADA9-7D5995E72045}"/>
              </a:ext>
            </a:extLst>
          </p:cNvPr>
          <p:cNvSpPr>
            <a:spLocks noGrp="1"/>
          </p:cNvSpPr>
          <p:nvPr>
            <p:ph type="sldNum" sz="quarter" idx="13"/>
          </p:nvPr>
        </p:nvSpPr>
        <p:spPr/>
        <p:txBody>
          <a:bodyPr/>
          <a:lstStyle/>
          <a:p>
            <a:pPr>
              <a:defRPr/>
            </a:pPr>
            <a:fld id="{9544C8DD-E839-4A64-8744-5FDFE6B0E371}" type="slidenum">
              <a:rPr lang="en-US" altLang="en-US" smtClean="0"/>
              <a:pPr>
                <a:defRPr/>
              </a:pPr>
              <a:t>6</a:t>
            </a:fld>
            <a:endParaRPr lang="en-US" altLang="en-US"/>
          </a:p>
        </p:txBody>
      </p:sp>
    </p:spTree>
    <p:extLst>
      <p:ext uri="{BB962C8B-B14F-4D97-AF65-F5344CB8AC3E}">
        <p14:creationId xmlns:p14="http://schemas.microsoft.com/office/powerpoint/2010/main" val="4259252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7C9869-5CAC-49A3-9380-9CD3DD430CAB}"/>
              </a:ext>
            </a:extLst>
          </p:cNvPr>
          <p:cNvSpPr>
            <a:spLocks noGrp="1"/>
          </p:cNvSpPr>
          <p:nvPr>
            <p:ph idx="1"/>
          </p:nvPr>
        </p:nvSpPr>
        <p:spPr/>
        <p:txBody>
          <a:bodyPr/>
          <a:lstStyle/>
          <a:p>
            <a:r>
              <a:rPr lang="en-GB" dirty="0"/>
              <a:t>There is no learnable parameter in any of the pooling layers</a:t>
            </a:r>
          </a:p>
          <a:p>
            <a:r>
              <a:rPr lang="en-GB" dirty="0"/>
              <a:t>Hyperparameters are </a:t>
            </a:r>
          </a:p>
          <a:p>
            <a:pPr lvl="1"/>
            <a:r>
              <a:rPr lang="en-GB" dirty="0"/>
              <a:t>Filter size (default = 2</a:t>
            </a:r>
            <a:r>
              <a:rPr lang="en-AE" dirty="0"/>
              <a:t> × </a:t>
            </a:r>
            <a:r>
              <a:rPr lang="en-GB" dirty="0"/>
              <a:t>2)</a:t>
            </a:r>
          </a:p>
          <a:p>
            <a:pPr lvl="1"/>
            <a:r>
              <a:rPr lang="en-GB" dirty="0"/>
              <a:t>Stride (default = 2)</a:t>
            </a:r>
          </a:p>
        </p:txBody>
      </p:sp>
      <p:sp>
        <p:nvSpPr>
          <p:cNvPr id="3" name="Content Placeholder 2">
            <a:extLst>
              <a:ext uri="{FF2B5EF4-FFF2-40B4-BE49-F238E27FC236}">
                <a16:creationId xmlns:a16="http://schemas.microsoft.com/office/drawing/2014/main" id="{0A08D2CB-9013-4140-98F0-BC15A7B32DF8}"/>
              </a:ext>
            </a:extLst>
          </p:cNvPr>
          <p:cNvSpPr>
            <a:spLocks noGrp="1"/>
          </p:cNvSpPr>
          <p:nvPr>
            <p:ph sz="quarter" idx="10"/>
          </p:nvPr>
        </p:nvSpPr>
        <p:spPr/>
        <p:txBody>
          <a:bodyPr/>
          <a:lstStyle/>
          <a:p>
            <a:r>
              <a:rPr lang="en-GB" dirty="0"/>
              <a:t>Pooling layer</a:t>
            </a:r>
            <a:endParaRPr lang="en-AE" dirty="0"/>
          </a:p>
        </p:txBody>
      </p:sp>
      <p:sp>
        <p:nvSpPr>
          <p:cNvPr id="4" name="Date Placeholder 3">
            <a:extLst>
              <a:ext uri="{FF2B5EF4-FFF2-40B4-BE49-F238E27FC236}">
                <a16:creationId xmlns:a16="http://schemas.microsoft.com/office/drawing/2014/main" id="{D955FD4F-EF14-424C-844E-8F8D626732C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AB0ADD47-A9AE-4BD5-B905-30C2EF885B6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CDDC253-C70B-4BD4-8B55-41E8E3734329}"/>
              </a:ext>
            </a:extLst>
          </p:cNvPr>
          <p:cNvSpPr>
            <a:spLocks noGrp="1"/>
          </p:cNvSpPr>
          <p:nvPr>
            <p:ph type="sldNum" sz="quarter" idx="13"/>
          </p:nvPr>
        </p:nvSpPr>
        <p:spPr/>
        <p:txBody>
          <a:bodyPr/>
          <a:lstStyle/>
          <a:p>
            <a:pPr>
              <a:defRPr/>
            </a:pPr>
            <a:fld id="{9544C8DD-E839-4A64-8744-5FDFE6B0E371}" type="slidenum">
              <a:rPr lang="en-US" altLang="en-US" smtClean="0"/>
              <a:pPr>
                <a:defRPr/>
              </a:pPr>
              <a:t>60</a:t>
            </a:fld>
            <a:endParaRPr lang="en-US" altLang="en-US"/>
          </a:p>
        </p:txBody>
      </p:sp>
    </p:spTree>
    <p:extLst>
      <p:ext uri="{BB962C8B-B14F-4D97-AF65-F5344CB8AC3E}">
        <p14:creationId xmlns:p14="http://schemas.microsoft.com/office/powerpoint/2010/main" val="641514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FE35C22-277F-40AF-A4D1-9611845454CC}"/>
                  </a:ext>
                </a:extLst>
              </p:cNvPr>
              <p:cNvSpPr>
                <a:spLocks noGrp="1"/>
              </p:cNvSpPr>
              <p:nvPr>
                <p:ph idx="1"/>
              </p:nvPr>
            </p:nvSpPr>
            <p:spPr/>
            <p:txBody>
              <a:bodyPr/>
              <a:lstStyle/>
              <a:p>
                <a:r>
                  <a:rPr lang="en-GB" dirty="0"/>
                  <a:t>Let h x w x c be the size of the input (feature map) to a pooling layer with filter size of f x f and stride of s. Then, the size of the output feature map is</a:t>
                </a:r>
              </a:p>
              <a:p>
                <a14:m>
                  <m:oMath xmlns:m="http://schemas.openxmlformats.org/officeDocument/2006/math">
                    <m:d>
                      <m:dPr>
                        <m:begChr m:val="⌊"/>
                        <m:endChr m:val="⌋"/>
                        <m:ctrlPr>
                          <a:rPr lang="en-GB" i="1" smtClean="0">
                            <a:latin typeface="Cambria Math" panose="02040503050406030204" pitchFamily="18" charset="0"/>
                          </a:rPr>
                        </m:ctrlPr>
                      </m:dPr>
                      <m:e>
                        <m:f>
                          <m:fPr>
                            <m:ctrlPr>
                              <a:rPr lang="en-GB" i="1" smtClean="0">
                                <a:latin typeface="Cambria Math" panose="02040503050406030204" pitchFamily="18" charset="0"/>
                              </a:rPr>
                            </m:ctrlPr>
                          </m:fPr>
                          <m:num>
                            <m:r>
                              <a:rPr lang="en-GB" b="0" i="1" smtClean="0">
                                <a:latin typeface="Cambria Math" panose="02040503050406030204" pitchFamily="18" charset="0"/>
                              </a:rPr>
                              <m:t>h</m:t>
                            </m:r>
                            <m:r>
                              <a:rPr lang="en-GB" b="0" i="1" smtClean="0">
                                <a:latin typeface="Cambria Math" panose="02040503050406030204" pitchFamily="18" charset="0"/>
                              </a:rPr>
                              <m:t> −</m:t>
                            </m:r>
                            <m:r>
                              <a:rPr lang="en-GB" b="0" i="1" smtClean="0">
                                <a:latin typeface="Cambria Math" panose="02040503050406030204" pitchFamily="18" charset="0"/>
                              </a:rPr>
                              <m:t>𝑓</m:t>
                            </m:r>
                          </m:num>
                          <m:den>
                            <m:r>
                              <a:rPr lang="en-GB" b="0" i="1" smtClean="0">
                                <a:latin typeface="Cambria Math" panose="02040503050406030204" pitchFamily="18" charset="0"/>
                              </a:rPr>
                              <m:t>𝑠</m:t>
                            </m:r>
                          </m:den>
                        </m:f>
                        <m:r>
                          <a:rPr lang="en-GB" b="0" i="1" smtClean="0">
                            <a:latin typeface="Cambria Math" panose="02040503050406030204" pitchFamily="18" charset="0"/>
                          </a:rPr>
                          <m:t>+1</m:t>
                        </m:r>
                      </m:e>
                    </m:d>
                  </m:oMath>
                </a14:m>
                <a:r>
                  <a:rPr lang="en-GB" dirty="0"/>
                  <a:t> x </a:t>
                </a:r>
                <a14:m>
                  <m:oMath xmlns:m="http://schemas.openxmlformats.org/officeDocument/2006/math">
                    <m:d>
                      <m:dPr>
                        <m:begChr m:val="⌊"/>
                        <m:endChr m:val="⌋"/>
                        <m:ctrlPr>
                          <a:rPr lang="en-GB" i="1">
                            <a:latin typeface="Cambria Math" panose="02040503050406030204" pitchFamily="18" charset="0"/>
                          </a:rPr>
                        </m:ctrlPr>
                      </m:dPr>
                      <m:e>
                        <m:f>
                          <m:fPr>
                            <m:ctrlPr>
                              <a:rPr lang="en-GB" i="1">
                                <a:latin typeface="Cambria Math" panose="02040503050406030204" pitchFamily="18" charset="0"/>
                              </a:rPr>
                            </m:ctrlPr>
                          </m:fPr>
                          <m:num>
                            <m:r>
                              <a:rPr lang="en-GB" b="0" i="1" smtClean="0">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𝑓</m:t>
                            </m:r>
                          </m:num>
                          <m:den>
                            <m:r>
                              <a:rPr lang="en-GB" i="1">
                                <a:latin typeface="Cambria Math" panose="02040503050406030204" pitchFamily="18" charset="0"/>
                              </a:rPr>
                              <m:t>𝑠</m:t>
                            </m:r>
                          </m:den>
                        </m:f>
                        <m:r>
                          <a:rPr lang="en-GB" i="1">
                            <a:latin typeface="Cambria Math" panose="02040503050406030204" pitchFamily="18" charset="0"/>
                          </a:rPr>
                          <m:t>+1</m:t>
                        </m:r>
                      </m:e>
                    </m:d>
                  </m:oMath>
                </a14:m>
                <a:r>
                  <a:rPr lang="en-GB" dirty="0"/>
                  <a:t> x c</a:t>
                </a:r>
              </a:p>
              <a:p>
                <a:endParaRPr lang="en-GB" dirty="0"/>
              </a:p>
              <a:p>
                <a:r>
                  <a:rPr lang="en-GB" dirty="0"/>
                  <a:t>Note </a:t>
                </a:r>
              </a:p>
              <a:p>
                <a:r>
                  <a:rPr lang="en-GB" dirty="0"/>
                  <a:t>h =height of the feature map</a:t>
                </a:r>
              </a:p>
              <a:p>
                <a:r>
                  <a:rPr lang="en-GB" dirty="0"/>
                  <a:t>w = weight of the feature map</a:t>
                </a:r>
              </a:p>
              <a:p>
                <a:r>
                  <a:rPr lang="en-GB" dirty="0"/>
                  <a:t>c = number of channels/depth of the feature map</a:t>
                </a:r>
              </a:p>
            </p:txBody>
          </p:sp>
        </mc:Choice>
        <mc:Fallback xmlns="">
          <p:sp>
            <p:nvSpPr>
              <p:cNvPr id="2" name="Content Placeholder 1">
                <a:extLst>
                  <a:ext uri="{FF2B5EF4-FFF2-40B4-BE49-F238E27FC236}">
                    <a16:creationId xmlns:a16="http://schemas.microsoft.com/office/drawing/2014/main" id="{CFE35C22-277F-40AF-A4D1-9611845454CC}"/>
                  </a:ext>
                </a:extLst>
              </p:cNvPr>
              <p:cNvSpPr>
                <a:spLocks noGrp="1" noRot="1" noChangeAspect="1" noMove="1" noResize="1" noEditPoints="1" noAdjustHandles="1" noChangeArrowheads="1" noChangeShapeType="1" noTextEdit="1"/>
              </p:cNvSpPr>
              <p:nvPr>
                <p:ph idx="1"/>
              </p:nvPr>
            </p:nvSpPr>
            <p:spPr>
              <a:blipFill>
                <a:blip r:embed="rId2"/>
                <a:stretch>
                  <a:fillRect l="-963" t="-942"/>
                </a:stretch>
              </a:blipFill>
            </p:spPr>
            <p:txBody>
              <a:bodyPr/>
              <a:lstStyle/>
              <a:p>
                <a:r>
                  <a:rPr lang="en-AE">
                    <a:noFill/>
                  </a:rPr>
                  <a:t> </a:t>
                </a:r>
              </a:p>
            </p:txBody>
          </p:sp>
        </mc:Fallback>
      </mc:AlternateContent>
      <p:sp>
        <p:nvSpPr>
          <p:cNvPr id="3" name="Content Placeholder 2">
            <a:extLst>
              <a:ext uri="{FF2B5EF4-FFF2-40B4-BE49-F238E27FC236}">
                <a16:creationId xmlns:a16="http://schemas.microsoft.com/office/drawing/2014/main" id="{E2FB39EF-BD39-44D1-B510-1E90C97511C8}"/>
              </a:ext>
            </a:extLst>
          </p:cNvPr>
          <p:cNvSpPr>
            <a:spLocks noGrp="1"/>
          </p:cNvSpPr>
          <p:nvPr>
            <p:ph sz="quarter" idx="10"/>
          </p:nvPr>
        </p:nvSpPr>
        <p:spPr/>
        <p:txBody>
          <a:bodyPr/>
          <a:lstStyle/>
          <a:p>
            <a:r>
              <a:rPr lang="en-GB" dirty="0"/>
              <a:t>Output size of a pooling layer </a:t>
            </a:r>
            <a:endParaRPr lang="en-AE" dirty="0"/>
          </a:p>
        </p:txBody>
      </p:sp>
      <p:sp>
        <p:nvSpPr>
          <p:cNvPr id="4" name="Date Placeholder 3">
            <a:extLst>
              <a:ext uri="{FF2B5EF4-FFF2-40B4-BE49-F238E27FC236}">
                <a16:creationId xmlns:a16="http://schemas.microsoft.com/office/drawing/2014/main" id="{1D4D647F-0124-4FF0-A8AA-568AC14DD9EB}"/>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CD82D713-4CE0-49BF-84C7-F1107795A4E0}"/>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44042BA8-BDF4-407E-BD5D-4C4F4F399C40}"/>
              </a:ext>
            </a:extLst>
          </p:cNvPr>
          <p:cNvSpPr>
            <a:spLocks noGrp="1"/>
          </p:cNvSpPr>
          <p:nvPr>
            <p:ph type="sldNum" sz="quarter" idx="13"/>
          </p:nvPr>
        </p:nvSpPr>
        <p:spPr/>
        <p:txBody>
          <a:bodyPr/>
          <a:lstStyle/>
          <a:p>
            <a:pPr>
              <a:defRPr/>
            </a:pPr>
            <a:fld id="{9544C8DD-E839-4A64-8744-5FDFE6B0E371}" type="slidenum">
              <a:rPr lang="en-US" altLang="en-US" smtClean="0"/>
              <a:pPr>
                <a:defRPr/>
              </a:pPr>
              <a:t>61</a:t>
            </a:fld>
            <a:endParaRPr lang="en-US" altLang="en-US"/>
          </a:p>
        </p:txBody>
      </p:sp>
    </p:spTree>
    <p:extLst>
      <p:ext uri="{BB962C8B-B14F-4D97-AF65-F5344CB8AC3E}">
        <p14:creationId xmlns:p14="http://schemas.microsoft.com/office/powerpoint/2010/main" val="3482449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CF1E8-C66B-4070-A7C7-6E28E8BE4673}"/>
              </a:ext>
            </a:extLst>
          </p:cNvPr>
          <p:cNvSpPr>
            <a:spLocks noGrp="1"/>
          </p:cNvSpPr>
          <p:nvPr>
            <p:ph idx="1"/>
          </p:nvPr>
        </p:nvSpPr>
        <p:spPr/>
        <p:txBody>
          <a:bodyPr/>
          <a:lstStyle/>
          <a:p>
            <a:r>
              <a:rPr lang="en-GB" dirty="0"/>
              <a:t>Flattening is used to convert all the 2-D feature maps into a 1-D linear vector</a:t>
            </a:r>
          </a:p>
        </p:txBody>
      </p:sp>
      <p:sp>
        <p:nvSpPr>
          <p:cNvPr id="3" name="Content Placeholder 2">
            <a:extLst>
              <a:ext uri="{FF2B5EF4-FFF2-40B4-BE49-F238E27FC236}">
                <a16:creationId xmlns:a16="http://schemas.microsoft.com/office/drawing/2014/main" id="{8CFFFD38-CFCE-4821-BF10-A44E7EC51FD6}"/>
              </a:ext>
            </a:extLst>
          </p:cNvPr>
          <p:cNvSpPr>
            <a:spLocks noGrp="1"/>
          </p:cNvSpPr>
          <p:nvPr>
            <p:ph sz="quarter" idx="10"/>
          </p:nvPr>
        </p:nvSpPr>
        <p:spPr/>
        <p:txBody>
          <a:bodyPr/>
          <a:lstStyle/>
          <a:p>
            <a:r>
              <a:rPr lang="en-GB" dirty="0"/>
              <a:t>Flatten layer</a:t>
            </a:r>
            <a:endParaRPr lang="en-AE" dirty="0"/>
          </a:p>
        </p:txBody>
      </p:sp>
      <p:sp>
        <p:nvSpPr>
          <p:cNvPr id="4" name="Date Placeholder 3">
            <a:extLst>
              <a:ext uri="{FF2B5EF4-FFF2-40B4-BE49-F238E27FC236}">
                <a16:creationId xmlns:a16="http://schemas.microsoft.com/office/drawing/2014/main" id="{EBA8A437-A376-410D-95B0-13783A34D98F}"/>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D6C3B56B-F525-4C0F-99F7-F443EFA0D9F4}"/>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5093EB32-338C-4282-93E1-FFADDC5BEDCF}"/>
              </a:ext>
            </a:extLst>
          </p:cNvPr>
          <p:cNvSpPr>
            <a:spLocks noGrp="1"/>
          </p:cNvSpPr>
          <p:nvPr>
            <p:ph type="sldNum" sz="quarter" idx="13"/>
          </p:nvPr>
        </p:nvSpPr>
        <p:spPr/>
        <p:txBody>
          <a:bodyPr/>
          <a:lstStyle/>
          <a:p>
            <a:pPr>
              <a:defRPr/>
            </a:pPr>
            <a:fld id="{9544C8DD-E839-4A64-8744-5FDFE6B0E371}" type="slidenum">
              <a:rPr lang="en-US" altLang="en-US" smtClean="0"/>
              <a:pPr>
                <a:defRPr/>
              </a:pPr>
              <a:t>62</a:t>
            </a:fld>
            <a:endParaRPr lang="en-US" altLang="en-US"/>
          </a:p>
        </p:txBody>
      </p:sp>
      <p:pic>
        <p:nvPicPr>
          <p:cNvPr id="7" name="Picture 6">
            <a:extLst>
              <a:ext uri="{FF2B5EF4-FFF2-40B4-BE49-F238E27FC236}">
                <a16:creationId xmlns:a16="http://schemas.microsoft.com/office/drawing/2014/main" id="{C0EBCB21-9424-4024-8089-028F541E3C8C}"/>
              </a:ext>
            </a:extLst>
          </p:cNvPr>
          <p:cNvPicPr>
            <a:picLocks noChangeAspect="1"/>
          </p:cNvPicPr>
          <p:nvPr/>
        </p:nvPicPr>
        <p:blipFill rotWithShape="1">
          <a:blip r:embed="rId2"/>
          <a:srcRect b="22807"/>
          <a:stretch/>
        </p:blipFill>
        <p:spPr>
          <a:xfrm>
            <a:off x="800558" y="2559051"/>
            <a:ext cx="7542883" cy="2165350"/>
          </a:xfrm>
          <a:prstGeom prst="rect">
            <a:avLst/>
          </a:prstGeom>
        </p:spPr>
      </p:pic>
      <p:sp>
        <p:nvSpPr>
          <p:cNvPr id="9" name="TextBox 8">
            <a:extLst>
              <a:ext uri="{FF2B5EF4-FFF2-40B4-BE49-F238E27FC236}">
                <a16:creationId xmlns:a16="http://schemas.microsoft.com/office/drawing/2014/main" id="{85CE9840-EC66-4D84-9B9D-2927BB9C4E4B}"/>
              </a:ext>
            </a:extLst>
          </p:cNvPr>
          <p:cNvSpPr txBox="1"/>
          <p:nvPr/>
        </p:nvSpPr>
        <p:spPr>
          <a:xfrm>
            <a:off x="3158196" y="4267200"/>
            <a:ext cx="1718603" cy="468000"/>
          </a:xfrm>
          <a:prstGeom prst="rect">
            <a:avLst/>
          </a:prstGeom>
          <a:solidFill>
            <a:schemeClr val="bg1"/>
          </a:solidFill>
        </p:spPr>
        <p:txBody>
          <a:bodyPr wrap="square" rtlCol="0">
            <a:spAutoFit/>
          </a:bodyPr>
          <a:lstStyle/>
          <a:p>
            <a:r>
              <a:rPr lang="en-GB" sz="1400" dirty="0"/>
              <a:t>Feature maps</a:t>
            </a:r>
            <a:endParaRPr lang="en-AE" sz="1400" dirty="0"/>
          </a:p>
        </p:txBody>
      </p:sp>
      <p:sp>
        <p:nvSpPr>
          <p:cNvPr id="10" name="TextBox 9">
            <a:extLst>
              <a:ext uri="{FF2B5EF4-FFF2-40B4-BE49-F238E27FC236}">
                <a16:creationId xmlns:a16="http://schemas.microsoft.com/office/drawing/2014/main" id="{B96D1730-9543-450B-8D29-12176E0B6801}"/>
              </a:ext>
            </a:extLst>
          </p:cNvPr>
          <p:cNvSpPr txBox="1"/>
          <p:nvPr/>
        </p:nvSpPr>
        <p:spPr>
          <a:xfrm>
            <a:off x="5622513" y="4038600"/>
            <a:ext cx="1611923" cy="523220"/>
          </a:xfrm>
          <a:prstGeom prst="rect">
            <a:avLst/>
          </a:prstGeom>
          <a:solidFill>
            <a:schemeClr val="bg1"/>
          </a:solidFill>
        </p:spPr>
        <p:txBody>
          <a:bodyPr wrap="square" rtlCol="0">
            <a:spAutoFit/>
          </a:bodyPr>
          <a:lstStyle/>
          <a:p>
            <a:r>
              <a:rPr lang="en-GB" sz="1400" dirty="0"/>
              <a:t>Pooled feature maps</a:t>
            </a:r>
            <a:endParaRPr lang="en-AE" sz="1400" dirty="0"/>
          </a:p>
        </p:txBody>
      </p:sp>
    </p:spTree>
    <p:extLst>
      <p:ext uri="{BB962C8B-B14F-4D97-AF65-F5344CB8AC3E}">
        <p14:creationId xmlns:p14="http://schemas.microsoft.com/office/powerpoint/2010/main" val="16974266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CF1E8-C66B-4070-A7C7-6E28E8BE4673}"/>
              </a:ext>
            </a:extLst>
          </p:cNvPr>
          <p:cNvSpPr>
            <a:spLocks noGrp="1"/>
          </p:cNvSpPr>
          <p:nvPr>
            <p:ph idx="1"/>
          </p:nvPr>
        </p:nvSpPr>
        <p:spPr/>
        <p:txBody>
          <a:bodyPr/>
          <a:lstStyle/>
          <a:p>
            <a:r>
              <a:rPr lang="en-GB" dirty="0"/>
              <a:t>Why do we need flatten layer? </a:t>
            </a:r>
          </a:p>
          <a:p>
            <a:pPr lvl="1"/>
            <a:r>
              <a:rPr lang="en-GB" dirty="0"/>
              <a:t>The flattened vector is fed as input to a artificial neural network (fully connected layer) to classify the image</a:t>
            </a:r>
            <a:endParaRPr lang="en-AE" dirty="0"/>
          </a:p>
        </p:txBody>
      </p:sp>
      <p:sp>
        <p:nvSpPr>
          <p:cNvPr id="3" name="Content Placeholder 2">
            <a:extLst>
              <a:ext uri="{FF2B5EF4-FFF2-40B4-BE49-F238E27FC236}">
                <a16:creationId xmlns:a16="http://schemas.microsoft.com/office/drawing/2014/main" id="{8CFFFD38-CFCE-4821-BF10-A44E7EC51FD6}"/>
              </a:ext>
            </a:extLst>
          </p:cNvPr>
          <p:cNvSpPr>
            <a:spLocks noGrp="1"/>
          </p:cNvSpPr>
          <p:nvPr>
            <p:ph sz="quarter" idx="10"/>
          </p:nvPr>
        </p:nvSpPr>
        <p:spPr/>
        <p:txBody>
          <a:bodyPr/>
          <a:lstStyle/>
          <a:p>
            <a:r>
              <a:rPr lang="en-GB" dirty="0"/>
              <a:t>Flatten layer</a:t>
            </a:r>
            <a:endParaRPr lang="en-AE" dirty="0"/>
          </a:p>
        </p:txBody>
      </p:sp>
      <p:sp>
        <p:nvSpPr>
          <p:cNvPr id="4" name="Date Placeholder 3">
            <a:extLst>
              <a:ext uri="{FF2B5EF4-FFF2-40B4-BE49-F238E27FC236}">
                <a16:creationId xmlns:a16="http://schemas.microsoft.com/office/drawing/2014/main" id="{EBA8A437-A376-410D-95B0-13783A34D98F}"/>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D6C3B56B-F525-4C0F-99F7-F443EFA0D9F4}"/>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5093EB32-338C-4282-93E1-FFADDC5BEDCF}"/>
              </a:ext>
            </a:extLst>
          </p:cNvPr>
          <p:cNvSpPr>
            <a:spLocks noGrp="1"/>
          </p:cNvSpPr>
          <p:nvPr>
            <p:ph type="sldNum" sz="quarter" idx="13"/>
          </p:nvPr>
        </p:nvSpPr>
        <p:spPr/>
        <p:txBody>
          <a:bodyPr/>
          <a:lstStyle/>
          <a:p>
            <a:pPr>
              <a:defRPr/>
            </a:pPr>
            <a:fld id="{9544C8DD-E839-4A64-8744-5FDFE6B0E371}" type="slidenum">
              <a:rPr lang="en-US" altLang="en-US" smtClean="0"/>
              <a:pPr>
                <a:defRPr/>
              </a:pPr>
              <a:t>63</a:t>
            </a:fld>
            <a:endParaRPr lang="en-US" altLang="en-US"/>
          </a:p>
        </p:txBody>
      </p:sp>
      <p:pic>
        <p:nvPicPr>
          <p:cNvPr id="8" name="Picture 7">
            <a:extLst>
              <a:ext uri="{FF2B5EF4-FFF2-40B4-BE49-F238E27FC236}">
                <a16:creationId xmlns:a16="http://schemas.microsoft.com/office/drawing/2014/main" id="{07D7419E-C99C-433E-A1FA-CED6BBFB99D2}"/>
              </a:ext>
            </a:extLst>
          </p:cNvPr>
          <p:cNvPicPr>
            <a:picLocks noChangeAspect="1"/>
          </p:cNvPicPr>
          <p:nvPr/>
        </p:nvPicPr>
        <p:blipFill rotWithShape="1">
          <a:blip r:embed="rId2"/>
          <a:srcRect b="35104"/>
          <a:stretch/>
        </p:blipFill>
        <p:spPr>
          <a:xfrm>
            <a:off x="481818" y="3215252"/>
            <a:ext cx="7667172" cy="1813948"/>
          </a:xfrm>
          <a:prstGeom prst="rect">
            <a:avLst/>
          </a:prstGeom>
        </p:spPr>
      </p:pic>
      <p:sp>
        <p:nvSpPr>
          <p:cNvPr id="7" name="TextBox 6">
            <a:extLst>
              <a:ext uri="{FF2B5EF4-FFF2-40B4-BE49-F238E27FC236}">
                <a16:creationId xmlns:a16="http://schemas.microsoft.com/office/drawing/2014/main" id="{6C682FC8-C6BE-4536-BE12-E687AA204890}"/>
              </a:ext>
            </a:extLst>
          </p:cNvPr>
          <p:cNvSpPr txBox="1"/>
          <p:nvPr/>
        </p:nvSpPr>
        <p:spPr>
          <a:xfrm>
            <a:off x="2413782" y="4721423"/>
            <a:ext cx="1600200" cy="307777"/>
          </a:xfrm>
          <a:prstGeom prst="rect">
            <a:avLst/>
          </a:prstGeom>
          <a:solidFill>
            <a:schemeClr val="bg1"/>
          </a:solidFill>
        </p:spPr>
        <p:txBody>
          <a:bodyPr wrap="square" rtlCol="0">
            <a:spAutoFit/>
          </a:bodyPr>
          <a:lstStyle/>
          <a:p>
            <a:r>
              <a:rPr lang="en-GB" sz="1400" dirty="0"/>
              <a:t>Feature maps</a:t>
            </a:r>
            <a:endParaRPr lang="en-AE" sz="1400" dirty="0"/>
          </a:p>
        </p:txBody>
      </p:sp>
      <p:sp>
        <p:nvSpPr>
          <p:cNvPr id="9" name="TextBox 8">
            <a:extLst>
              <a:ext uri="{FF2B5EF4-FFF2-40B4-BE49-F238E27FC236}">
                <a16:creationId xmlns:a16="http://schemas.microsoft.com/office/drawing/2014/main" id="{0F80B203-D46B-4FD8-BC48-64BA8EAE2E76}"/>
              </a:ext>
            </a:extLst>
          </p:cNvPr>
          <p:cNvSpPr txBox="1"/>
          <p:nvPr/>
        </p:nvSpPr>
        <p:spPr>
          <a:xfrm>
            <a:off x="4013982" y="4557646"/>
            <a:ext cx="2005818" cy="307777"/>
          </a:xfrm>
          <a:prstGeom prst="rect">
            <a:avLst/>
          </a:prstGeom>
          <a:solidFill>
            <a:schemeClr val="bg1"/>
          </a:solidFill>
        </p:spPr>
        <p:txBody>
          <a:bodyPr wrap="square" rtlCol="0">
            <a:spAutoFit/>
          </a:bodyPr>
          <a:lstStyle/>
          <a:p>
            <a:r>
              <a:rPr lang="en-GB" sz="1400" dirty="0"/>
              <a:t>Pooled feature maps</a:t>
            </a:r>
            <a:endParaRPr lang="en-AE" sz="1400" dirty="0"/>
          </a:p>
        </p:txBody>
      </p:sp>
    </p:spTree>
    <p:extLst>
      <p:ext uri="{BB962C8B-B14F-4D97-AF65-F5344CB8AC3E}">
        <p14:creationId xmlns:p14="http://schemas.microsoft.com/office/powerpoint/2010/main" val="924130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88EF6-CFF2-4C47-ACB0-D0826693ED31}"/>
              </a:ext>
            </a:extLst>
          </p:cNvPr>
          <p:cNvSpPr>
            <a:spLocks noGrp="1"/>
          </p:cNvSpPr>
          <p:nvPr>
            <p:ph sz="quarter" idx="10"/>
          </p:nvPr>
        </p:nvSpPr>
        <p:spPr/>
        <p:txBody>
          <a:bodyPr/>
          <a:lstStyle/>
          <a:p>
            <a:r>
              <a:rPr lang="en-GB" dirty="0"/>
              <a:t>Flatten layer</a:t>
            </a:r>
            <a:endParaRPr lang="en-AE" dirty="0"/>
          </a:p>
        </p:txBody>
      </p:sp>
      <p:sp>
        <p:nvSpPr>
          <p:cNvPr id="4" name="Date Placeholder 3">
            <a:extLst>
              <a:ext uri="{FF2B5EF4-FFF2-40B4-BE49-F238E27FC236}">
                <a16:creationId xmlns:a16="http://schemas.microsoft.com/office/drawing/2014/main" id="{D9647DE0-474D-40B6-A1C9-589036145B49}"/>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BA095A64-0020-4525-A852-05B96E0AA8B6}"/>
              </a:ext>
            </a:extLst>
          </p:cNvPr>
          <p:cNvSpPr>
            <a:spLocks noGrp="1"/>
          </p:cNvSpPr>
          <p:nvPr>
            <p:ph type="ftr" sz="quarter" idx="12"/>
          </p:nvPr>
        </p:nvSpPr>
        <p:spPr/>
        <p:txBody>
          <a:bodyPr/>
          <a:lstStyle/>
          <a:p>
            <a:pPr>
              <a:defRPr/>
            </a:pPr>
            <a:r>
              <a:rPr lang="en-US" dirty="0"/>
              <a:t>CNNs and Applications</a:t>
            </a:r>
          </a:p>
        </p:txBody>
      </p:sp>
      <p:sp>
        <p:nvSpPr>
          <p:cNvPr id="6" name="Slide Number Placeholder 5">
            <a:extLst>
              <a:ext uri="{FF2B5EF4-FFF2-40B4-BE49-F238E27FC236}">
                <a16:creationId xmlns:a16="http://schemas.microsoft.com/office/drawing/2014/main" id="{4BDA83EC-D210-480C-AA7F-B2BCE1AAFE88}"/>
              </a:ext>
            </a:extLst>
          </p:cNvPr>
          <p:cNvSpPr>
            <a:spLocks noGrp="1"/>
          </p:cNvSpPr>
          <p:nvPr>
            <p:ph type="sldNum" sz="quarter" idx="13"/>
          </p:nvPr>
        </p:nvSpPr>
        <p:spPr/>
        <p:txBody>
          <a:bodyPr/>
          <a:lstStyle/>
          <a:p>
            <a:pPr>
              <a:defRPr/>
            </a:pPr>
            <a:fld id="{9544C8DD-E839-4A64-8744-5FDFE6B0E371}" type="slidenum">
              <a:rPr lang="en-US" altLang="en-US" smtClean="0"/>
              <a:pPr>
                <a:defRPr/>
              </a:pPr>
              <a:t>64</a:t>
            </a:fld>
            <a:endParaRPr lang="en-US" altLang="en-US" dirty="0"/>
          </a:p>
        </p:txBody>
      </p:sp>
      <p:pic>
        <p:nvPicPr>
          <p:cNvPr id="13314" name="Picture 2" descr="https://data-flair.training/blogs/wp-content/uploads/sites/2/2020/07/Flatten-Layer-in-Keras-df.jpg">
            <a:extLst>
              <a:ext uri="{FF2B5EF4-FFF2-40B4-BE49-F238E27FC236}">
                <a16:creationId xmlns:a16="http://schemas.microsoft.com/office/drawing/2014/main" id="{F071550C-BDC3-4304-A5C2-38BC0C5283A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8929"/>
          <a:stretch/>
        </p:blipFill>
        <p:spPr bwMode="auto">
          <a:xfrm>
            <a:off x="99213" y="1752600"/>
            <a:ext cx="4983173"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onvolutional Neural Network (CNN) Architecture Explained in Plain English  Using Simple Diagrams | by Rukshan Pramoditha | Towards Data Science">
            <a:extLst>
              <a:ext uri="{FF2B5EF4-FFF2-40B4-BE49-F238E27FC236}">
                <a16:creationId xmlns:a16="http://schemas.microsoft.com/office/drawing/2014/main" id="{493D5D9E-5BC1-467D-A56D-2034FDAFBD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84"/>
          <a:stretch/>
        </p:blipFill>
        <p:spPr bwMode="auto">
          <a:xfrm>
            <a:off x="5577816" y="1550620"/>
            <a:ext cx="3234397" cy="447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912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578D8B-7B9A-488F-8396-25AAAC6C4CA3}"/>
              </a:ext>
            </a:extLst>
          </p:cNvPr>
          <p:cNvSpPr>
            <a:spLocks noGrp="1"/>
          </p:cNvSpPr>
          <p:nvPr>
            <p:ph idx="1"/>
          </p:nvPr>
        </p:nvSpPr>
        <p:spPr/>
        <p:txBody>
          <a:bodyPr/>
          <a:lstStyle/>
          <a:p>
            <a:r>
              <a:rPr lang="en-GB" dirty="0"/>
              <a:t>Size = dimensions of the output feature map * the number of filters in the last convolutional layer</a:t>
            </a:r>
          </a:p>
          <a:p>
            <a:r>
              <a:rPr lang="en-GB" dirty="0"/>
              <a:t>Example: The output of a convolutional layer that has 64 filters is a feature map size of 32</a:t>
            </a:r>
            <a:r>
              <a:rPr lang="en-AE" dirty="0"/>
              <a:t> × </a:t>
            </a:r>
            <a:r>
              <a:rPr lang="en-GB" dirty="0"/>
              <a:t>32. If this output is flattened, then find the size of the flatten layer: 64*32*32 = 65536</a:t>
            </a:r>
            <a:endParaRPr lang="en-AE" dirty="0"/>
          </a:p>
        </p:txBody>
      </p:sp>
      <p:sp>
        <p:nvSpPr>
          <p:cNvPr id="3" name="Content Placeholder 2">
            <a:extLst>
              <a:ext uri="{FF2B5EF4-FFF2-40B4-BE49-F238E27FC236}">
                <a16:creationId xmlns:a16="http://schemas.microsoft.com/office/drawing/2014/main" id="{D125C7B3-86AE-4AC9-ACC5-C867DB422819}"/>
              </a:ext>
            </a:extLst>
          </p:cNvPr>
          <p:cNvSpPr>
            <a:spLocks noGrp="1"/>
          </p:cNvSpPr>
          <p:nvPr>
            <p:ph sz="quarter" idx="10"/>
          </p:nvPr>
        </p:nvSpPr>
        <p:spPr/>
        <p:txBody>
          <a:bodyPr/>
          <a:lstStyle/>
          <a:p>
            <a:r>
              <a:rPr lang="en-GB" dirty="0"/>
              <a:t>Size of flatten layer</a:t>
            </a:r>
            <a:endParaRPr lang="en-AE" dirty="0"/>
          </a:p>
        </p:txBody>
      </p:sp>
      <p:sp>
        <p:nvSpPr>
          <p:cNvPr id="4" name="Date Placeholder 3">
            <a:extLst>
              <a:ext uri="{FF2B5EF4-FFF2-40B4-BE49-F238E27FC236}">
                <a16:creationId xmlns:a16="http://schemas.microsoft.com/office/drawing/2014/main" id="{13FEA580-889A-4E3A-8FBB-A670E72397DB}"/>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32EF6C95-F344-402A-898C-542067714A0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FBF46201-03DE-4F51-B845-44037DC14124}"/>
              </a:ext>
            </a:extLst>
          </p:cNvPr>
          <p:cNvSpPr>
            <a:spLocks noGrp="1"/>
          </p:cNvSpPr>
          <p:nvPr>
            <p:ph type="sldNum" sz="quarter" idx="13"/>
          </p:nvPr>
        </p:nvSpPr>
        <p:spPr/>
        <p:txBody>
          <a:bodyPr/>
          <a:lstStyle/>
          <a:p>
            <a:pPr>
              <a:defRPr/>
            </a:pPr>
            <a:fld id="{9544C8DD-E839-4A64-8744-5FDFE6B0E371}" type="slidenum">
              <a:rPr lang="en-US" altLang="en-US" smtClean="0"/>
              <a:pPr>
                <a:defRPr/>
              </a:pPr>
              <a:t>65</a:t>
            </a:fld>
            <a:endParaRPr lang="en-US" altLang="en-US"/>
          </a:p>
        </p:txBody>
      </p:sp>
    </p:spTree>
    <p:extLst>
      <p:ext uri="{BB962C8B-B14F-4D97-AF65-F5344CB8AC3E}">
        <p14:creationId xmlns:p14="http://schemas.microsoft.com/office/powerpoint/2010/main" val="2428327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B363CF-7881-4603-8060-FE7D1CCE00B8}"/>
              </a:ext>
            </a:extLst>
          </p:cNvPr>
          <p:cNvSpPr>
            <a:spLocks noGrp="1"/>
          </p:cNvSpPr>
          <p:nvPr>
            <p:ph idx="1"/>
          </p:nvPr>
        </p:nvSpPr>
        <p:spPr/>
        <p:txBody>
          <a:bodyPr/>
          <a:lstStyle/>
          <a:p>
            <a:r>
              <a:rPr lang="en-GB" dirty="0"/>
              <a:t>A global average pooling layer is used to convert a 2-D feature map into a single value</a:t>
            </a:r>
          </a:p>
          <a:p>
            <a:r>
              <a:rPr lang="en-GB" dirty="0"/>
              <a:t>It performs </a:t>
            </a:r>
            <a:r>
              <a:rPr lang="en-GB" dirty="0" err="1"/>
              <a:t>downsampling</a:t>
            </a:r>
            <a:r>
              <a:rPr lang="en-GB" dirty="0"/>
              <a:t>, where a feature map with size of height × width is </a:t>
            </a:r>
            <a:r>
              <a:rPr lang="en-GB" dirty="0" err="1"/>
              <a:t>downsampled</a:t>
            </a:r>
            <a:r>
              <a:rPr lang="en-GB" dirty="0"/>
              <a:t> into a 1 × 1 array by taking the average of all the elements in each feature map, whereas the depth of feature maps is retained</a:t>
            </a:r>
          </a:p>
          <a:p>
            <a:r>
              <a:rPr lang="en-GB" dirty="0"/>
              <a:t>It is used to replace the flatten and fully connected layers in a CNN</a:t>
            </a:r>
            <a:endParaRPr lang="en-AE" dirty="0"/>
          </a:p>
        </p:txBody>
      </p:sp>
      <p:sp>
        <p:nvSpPr>
          <p:cNvPr id="3" name="Content Placeholder 2">
            <a:extLst>
              <a:ext uri="{FF2B5EF4-FFF2-40B4-BE49-F238E27FC236}">
                <a16:creationId xmlns:a16="http://schemas.microsoft.com/office/drawing/2014/main" id="{48E0B0DC-80F8-466B-92E2-F48C2DE2643C}"/>
              </a:ext>
            </a:extLst>
          </p:cNvPr>
          <p:cNvSpPr>
            <a:spLocks noGrp="1"/>
          </p:cNvSpPr>
          <p:nvPr>
            <p:ph sz="quarter" idx="10"/>
          </p:nvPr>
        </p:nvSpPr>
        <p:spPr/>
        <p:txBody>
          <a:bodyPr/>
          <a:lstStyle/>
          <a:p>
            <a:r>
              <a:rPr lang="en-GB" dirty="0"/>
              <a:t>Global average pooling</a:t>
            </a:r>
            <a:endParaRPr lang="en-AE" dirty="0"/>
          </a:p>
        </p:txBody>
      </p:sp>
      <p:sp>
        <p:nvSpPr>
          <p:cNvPr id="4" name="Date Placeholder 3">
            <a:extLst>
              <a:ext uri="{FF2B5EF4-FFF2-40B4-BE49-F238E27FC236}">
                <a16:creationId xmlns:a16="http://schemas.microsoft.com/office/drawing/2014/main" id="{F2998D56-BAA0-4D96-9C24-590FDC5B89F7}"/>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84AAEF63-B894-4FDB-824E-720D663E3CC0}"/>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8A46F7B0-6278-4886-82D5-721290802CE5}"/>
              </a:ext>
            </a:extLst>
          </p:cNvPr>
          <p:cNvSpPr>
            <a:spLocks noGrp="1"/>
          </p:cNvSpPr>
          <p:nvPr>
            <p:ph type="sldNum" sz="quarter" idx="13"/>
          </p:nvPr>
        </p:nvSpPr>
        <p:spPr/>
        <p:txBody>
          <a:bodyPr/>
          <a:lstStyle/>
          <a:p>
            <a:pPr>
              <a:defRPr/>
            </a:pPr>
            <a:fld id="{9544C8DD-E839-4A64-8744-5FDFE6B0E371}" type="slidenum">
              <a:rPr lang="en-US" altLang="en-US" smtClean="0"/>
              <a:pPr>
                <a:defRPr/>
              </a:pPr>
              <a:t>66</a:t>
            </a:fld>
            <a:endParaRPr lang="en-US" altLang="en-US"/>
          </a:p>
        </p:txBody>
      </p:sp>
    </p:spTree>
    <p:extLst>
      <p:ext uri="{BB962C8B-B14F-4D97-AF65-F5344CB8AC3E}">
        <p14:creationId xmlns:p14="http://schemas.microsoft.com/office/powerpoint/2010/main" val="124315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4ACF81-D040-465D-AB2D-21380C3A9A15}"/>
              </a:ext>
            </a:extLst>
          </p:cNvPr>
          <p:cNvSpPr>
            <a:spLocks noGrp="1"/>
          </p:cNvSpPr>
          <p:nvPr>
            <p:ph sz="quarter" idx="10"/>
          </p:nvPr>
        </p:nvSpPr>
        <p:spPr/>
        <p:txBody>
          <a:bodyPr/>
          <a:lstStyle/>
          <a:p>
            <a:r>
              <a:rPr lang="en-GB" dirty="0"/>
              <a:t>Global average pooling</a:t>
            </a:r>
            <a:endParaRPr lang="en-AE" dirty="0"/>
          </a:p>
        </p:txBody>
      </p:sp>
      <p:sp>
        <p:nvSpPr>
          <p:cNvPr id="4" name="Date Placeholder 3">
            <a:extLst>
              <a:ext uri="{FF2B5EF4-FFF2-40B4-BE49-F238E27FC236}">
                <a16:creationId xmlns:a16="http://schemas.microsoft.com/office/drawing/2014/main" id="{A98067E6-9F37-4D9E-99CD-59FB24DF055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0D54F718-A153-4186-9489-454B09032274}"/>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6610031C-4BF3-44B9-A8FA-E616CCE04994}"/>
              </a:ext>
            </a:extLst>
          </p:cNvPr>
          <p:cNvSpPr>
            <a:spLocks noGrp="1"/>
          </p:cNvSpPr>
          <p:nvPr>
            <p:ph type="sldNum" sz="quarter" idx="13"/>
          </p:nvPr>
        </p:nvSpPr>
        <p:spPr/>
        <p:txBody>
          <a:bodyPr/>
          <a:lstStyle/>
          <a:p>
            <a:pPr>
              <a:defRPr/>
            </a:pPr>
            <a:fld id="{9544C8DD-E839-4A64-8744-5FDFE6B0E371}" type="slidenum">
              <a:rPr lang="en-US" altLang="en-US" smtClean="0"/>
              <a:pPr>
                <a:defRPr/>
              </a:pPr>
              <a:t>67</a:t>
            </a:fld>
            <a:endParaRPr lang="en-US" altLang="en-US"/>
          </a:p>
        </p:txBody>
      </p:sp>
      <p:pic>
        <p:nvPicPr>
          <p:cNvPr id="2" name="Picture 1">
            <a:extLst>
              <a:ext uri="{FF2B5EF4-FFF2-40B4-BE49-F238E27FC236}">
                <a16:creationId xmlns:a16="http://schemas.microsoft.com/office/drawing/2014/main" id="{1274674A-B0F1-4FBE-A57D-9A59EADF453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2000" y="1600200"/>
            <a:ext cx="7467600" cy="4253562"/>
          </a:xfrm>
          <a:prstGeom prst="rect">
            <a:avLst/>
          </a:prstGeom>
        </p:spPr>
      </p:pic>
    </p:spTree>
    <p:extLst>
      <p:ext uri="{BB962C8B-B14F-4D97-AF65-F5344CB8AC3E}">
        <p14:creationId xmlns:p14="http://schemas.microsoft.com/office/powerpoint/2010/main" val="3682527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EF35F-CAD4-4972-8926-1E85A2516A59}"/>
              </a:ext>
            </a:extLst>
          </p:cNvPr>
          <p:cNvSpPr>
            <a:spLocks noGrp="1"/>
          </p:cNvSpPr>
          <p:nvPr>
            <p:ph idx="1"/>
          </p:nvPr>
        </p:nvSpPr>
        <p:spPr/>
        <p:txBody>
          <a:bodyPr/>
          <a:lstStyle/>
          <a:p>
            <a:r>
              <a:rPr lang="en-GB" dirty="0"/>
              <a:t>Similar to global average pooling, global max pooling converts a 2-D feature map into a single value</a:t>
            </a:r>
          </a:p>
          <a:p>
            <a:r>
              <a:rPr lang="en-GB" dirty="0"/>
              <a:t>It performs </a:t>
            </a:r>
            <a:r>
              <a:rPr lang="en-GB" dirty="0" err="1"/>
              <a:t>downsampling</a:t>
            </a:r>
            <a:r>
              <a:rPr lang="en-GB" dirty="0"/>
              <a:t>, where a feature map with size of height × width is </a:t>
            </a:r>
            <a:r>
              <a:rPr lang="en-GB" dirty="0" err="1"/>
              <a:t>downsampled</a:t>
            </a:r>
            <a:r>
              <a:rPr lang="en-GB" dirty="0"/>
              <a:t> into a 1 × 1 array by taking the maximum of all the elements in each feature map, whereas the depth of feature maps is retained</a:t>
            </a:r>
          </a:p>
          <a:p>
            <a:endParaRPr lang="en-GB" dirty="0"/>
          </a:p>
          <a:p>
            <a:endParaRPr lang="en-AE" dirty="0"/>
          </a:p>
        </p:txBody>
      </p:sp>
      <p:sp>
        <p:nvSpPr>
          <p:cNvPr id="3" name="Content Placeholder 2">
            <a:extLst>
              <a:ext uri="{FF2B5EF4-FFF2-40B4-BE49-F238E27FC236}">
                <a16:creationId xmlns:a16="http://schemas.microsoft.com/office/drawing/2014/main" id="{A9023AB3-5CC9-45AB-9B4A-DCCCD73E361A}"/>
              </a:ext>
            </a:extLst>
          </p:cNvPr>
          <p:cNvSpPr>
            <a:spLocks noGrp="1"/>
          </p:cNvSpPr>
          <p:nvPr>
            <p:ph sz="quarter" idx="10"/>
          </p:nvPr>
        </p:nvSpPr>
        <p:spPr/>
        <p:txBody>
          <a:bodyPr/>
          <a:lstStyle/>
          <a:p>
            <a:r>
              <a:rPr lang="en-GB" dirty="0"/>
              <a:t>Global max pooling</a:t>
            </a:r>
            <a:endParaRPr lang="en-AE" dirty="0"/>
          </a:p>
        </p:txBody>
      </p:sp>
      <p:sp>
        <p:nvSpPr>
          <p:cNvPr id="4" name="Date Placeholder 3">
            <a:extLst>
              <a:ext uri="{FF2B5EF4-FFF2-40B4-BE49-F238E27FC236}">
                <a16:creationId xmlns:a16="http://schemas.microsoft.com/office/drawing/2014/main" id="{917E97F0-4843-4DAC-B2A6-225317F607A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A8956B5A-04B2-44A2-940D-4ABC2E86EA80}"/>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45B87118-7BDB-4B8F-8B03-70E42034BB09}"/>
              </a:ext>
            </a:extLst>
          </p:cNvPr>
          <p:cNvSpPr>
            <a:spLocks noGrp="1"/>
          </p:cNvSpPr>
          <p:nvPr>
            <p:ph type="sldNum" sz="quarter" idx="13"/>
          </p:nvPr>
        </p:nvSpPr>
        <p:spPr/>
        <p:txBody>
          <a:bodyPr/>
          <a:lstStyle/>
          <a:p>
            <a:pPr>
              <a:defRPr/>
            </a:pPr>
            <a:fld id="{9544C8DD-E839-4A64-8744-5FDFE6B0E371}" type="slidenum">
              <a:rPr lang="en-US" altLang="en-US" smtClean="0"/>
              <a:pPr>
                <a:defRPr/>
              </a:pPr>
              <a:t>68</a:t>
            </a:fld>
            <a:endParaRPr lang="en-US" altLang="en-US"/>
          </a:p>
        </p:txBody>
      </p:sp>
    </p:spTree>
    <p:extLst>
      <p:ext uri="{BB962C8B-B14F-4D97-AF65-F5344CB8AC3E}">
        <p14:creationId xmlns:p14="http://schemas.microsoft.com/office/powerpoint/2010/main" val="3095805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A7CD12C-42DF-41F2-93CE-E94EB2D56728}"/>
              </a:ext>
            </a:extLst>
          </p:cNvPr>
          <p:cNvPicPr>
            <a:picLocks noGrp="1" noChangeAspect="1"/>
          </p:cNvPicPr>
          <p:nvPr>
            <p:ph idx="1"/>
          </p:nvPr>
        </p:nvPicPr>
        <p:blipFill>
          <a:blip r:embed="rId2"/>
          <a:stretch>
            <a:fillRect/>
          </a:stretch>
        </p:blipFill>
        <p:spPr>
          <a:xfrm>
            <a:off x="1371600" y="1945532"/>
            <a:ext cx="5642648" cy="3636863"/>
          </a:xfrm>
          <a:prstGeom prst="rect">
            <a:avLst/>
          </a:prstGeom>
        </p:spPr>
      </p:pic>
      <p:sp>
        <p:nvSpPr>
          <p:cNvPr id="3" name="Content Placeholder 2">
            <a:extLst>
              <a:ext uri="{FF2B5EF4-FFF2-40B4-BE49-F238E27FC236}">
                <a16:creationId xmlns:a16="http://schemas.microsoft.com/office/drawing/2014/main" id="{76DE5D99-AA8D-44DE-8D8C-C44196555924}"/>
              </a:ext>
            </a:extLst>
          </p:cNvPr>
          <p:cNvSpPr>
            <a:spLocks noGrp="1"/>
          </p:cNvSpPr>
          <p:nvPr>
            <p:ph sz="quarter" idx="10"/>
          </p:nvPr>
        </p:nvSpPr>
        <p:spPr/>
        <p:txBody>
          <a:bodyPr/>
          <a:lstStyle/>
          <a:p>
            <a:r>
              <a:rPr lang="en-GB" dirty="0"/>
              <a:t>Global max pooling</a:t>
            </a:r>
            <a:endParaRPr lang="en-AE" dirty="0"/>
          </a:p>
        </p:txBody>
      </p:sp>
      <p:sp>
        <p:nvSpPr>
          <p:cNvPr id="4" name="Date Placeholder 3">
            <a:extLst>
              <a:ext uri="{FF2B5EF4-FFF2-40B4-BE49-F238E27FC236}">
                <a16:creationId xmlns:a16="http://schemas.microsoft.com/office/drawing/2014/main" id="{000EE67C-C5ED-4493-8EB3-384DBB640257}"/>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FCD00C23-A029-402F-BD5A-54724FD0631B}"/>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DC14BEFC-650A-4DBB-B644-D776ADEB2F39}"/>
              </a:ext>
            </a:extLst>
          </p:cNvPr>
          <p:cNvSpPr>
            <a:spLocks noGrp="1"/>
          </p:cNvSpPr>
          <p:nvPr>
            <p:ph type="sldNum" sz="quarter" idx="13"/>
          </p:nvPr>
        </p:nvSpPr>
        <p:spPr/>
        <p:txBody>
          <a:bodyPr/>
          <a:lstStyle/>
          <a:p>
            <a:pPr>
              <a:defRPr/>
            </a:pPr>
            <a:fld id="{9544C8DD-E839-4A64-8744-5FDFE6B0E371}" type="slidenum">
              <a:rPr lang="en-US" altLang="en-US" smtClean="0"/>
              <a:pPr>
                <a:defRPr/>
              </a:pPr>
              <a:t>69</a:t>
            </a:fld>
            <a:endParaRPr lang="en-US" altLang="en-US"/>
          </a:p>
        </p:txBody>
      </p:sp>
    </p:spTree>
    <p:extLst>
      <p:ext uri="{BB962C8B-B14F-4D97-AF65-F5344CB8AC3E}">
        <p14:creationId xmlns:p14="http://schemas.microsoft.com/office/powerpoint/2010/main" val="4220655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3BEE2-2ED8-4969-ABB1-9C00DA17E1E6}"/>
              </a:ext>
            </a:extLst>
          </p:cNvPr>
          <p:cNvSpPr>
            <a:spLocks noGrp="1"/>
          </p:cNvSpPr>
          <p:nvPr>
            <p:ph sz="quarter" idx="10"/>
          </p:nvPr>
        </p:nvSpPr>
        <p:spPr/>
        <p:txBody>
          <a:bodyPr/>
          <a:lstStyle/>
          <a:p>
            <a:r>
              <a:rPr lang="en-GB" dirty="0"/>
              <a:t>Machine Learning vs Deep Learning</a:t>
            </a:r>
            <a:endParaRPr lang="en-AE" dirty="0"/>
          </a:p>
        </p:txBody>
      </p:sp>
      <p:sp>
        <p:nvSpPr>
          <p:cNvPr id="4" name="Date Placeholder 3">
            <a:extLst>
              <a:ext uri="{FF2B5EF4-FFF2-40B4-BE49-F238E27FC236}">
                <a16:creationId xmlns:a16="http://schemas.microsoft.com/office/drawing/2014/main" id="{97E70778-7CFC-443A-B7C5-418303C7B005}"/>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5F41615B-283D-4BE7-82B1-DC4E7932500F}"/>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B8CC8B9D-F939-4B4E-9F16-950D7BFBDEFA}"/>
              </a:ext>
            </a:extLst>
          </p:cNvPr>
          <p:cNvSpPr>
            <a:spLocks noGrp="1"/>
          </p:cNvSpPr>
          <p:nvPr>
            <p:ph type="sldNum" sz="quarter" idx="13"/>
          </p:nvPr>
        </p:nvSpPr>
        <p:spPr/>
        <p:txBody>
          <a:bodyPr/>
          <a:lstStyle/>
          <a:p>
            <a:pPr>
              <a:defRPr/>
            </a:pPr>
            <a:fld id="{9544C8DD-E839-4A64-8744-5FDFE6B0E371}" type="slidenum">
              <a:rPr lang="en-US" altLang="en-US" smtClean="0"/>
              <a:pPr>
                <a:defRPr/>
              </a:pPr>
              <a:t>7</a:t>
            </a:fld>
            <a:endParaRPr lang="en-US" altLang="en-US"/>
          </a:p>
        </p:txBody>
      </p:sp>
      <p:pic>
        <p:nvPicPr>
          <p:cNvPr id="1028" name="Picture 4" descr="Introduction to Artificial Neural Networks part three: Deep Learning &amp; Reinforcement  Learning | Adatis">
            <a:extLst>
              <a:ext uri="{FF2B5EF4-FFF2-40B4-BE49-F238E27FC236}">
                <a16:creationId xmlns:a16="http://schemas.microsoft.com/office/drawing/2014/main" id="{2CFBB22D-F6BF-4D08-9DAE-04044B3F6A22}"/>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772399" cy="4678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72CBE0-2C13-4C75-AE3C-74EE12E3585D}"/>
              </a:ext>
            </a:extLst>
          </p:cNvPr>
          <p:cNvSpPr txBox="1"/>
          <p:nvPr/>
        </p:nvSpPr>
        <p:spPr>
          <a:xfrm>
            <a:off x="2582594" y="2819400"/>
            <a:ext cx="1752600" cy="307777"/>
          </a:xfrm>
          <a:prstGeom prst="rect">
            <a:avLst/>
          </a:prstGeom>
          <a:noFill/>
        </p:spPr>
        <p:txBody>
          <a:bodyPr wrap="square" rtlCol="0">
            <a:spAutoFit/>
          </a:bodyPr>
          <a:lstStyle/>
          <a:p>
            <a:r>
              <a:rPr lang="en-GB" sz="1400" dirty="0"/>
              <a:t>Human picked</a:t>
            </a:r>
            <a:endParaRPr lang="en-AE" sz="1400" dirty="0"/>
          </a:p>
        </p:txBody>
      </p:sp>
    </p:spTree>
    <p:extLst>
      <p:ext uri="{BB962C8B-B14F-4D97-AF65-F5344CB8AC3E}">
        <p14:creationId xmlns:p14="http://schemas.microsoft.com/office/powerpoint/2010/main" val="2428265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5198C6-35B3-4713-B0D1-623E2F1323C8}"/>
              </a:ext>
            </a:extLst>
          </p:cNvPr>
          <p:cNvSpPr>
            <a:spLocks noGrp="1"/>
          </p:cNvSpPr>
          <p:nvPr>
            <p:ph idx="1"/>
          </p:nvPr>
        </p:nvSpPr>
        <p:spPr>
          <a:xfrm>
            <a:off x="304800" y="1447800"/>
            <a:ext cx="8229600" cy="4525963"/>
          </a:xfrm>
        </p:spPr>
        <p:txBody>
          <a:bodyPr/>
          <a:lstStyle/>
          <a:p>
            <a:r>
              <a:rPr lang="en-GB" dirty="0"/>
              <a:t>The flattened output is connected to one or more dense layer</a:t>
            </a:r>
          </a:p>
          <a:p>
            <a:r>
              <a:rPr lang="en-GB" dirty="0"/>
              <a:t>A fully connected layer has a linear set of neurons</a:t>
            </a:r>
          </a:p>
          <a:p>
            <a:r>
              <a:rPr lang="en-GB" dirty="0"/>
              <a:t>A fully connected layer's neurons are connected to all of the neurons in the next layer by a learnable weight</a:t>
            </a:r>
          </a:p>
          <a:p>
            <a:r>
              <a:rPr lang="en-GB" dirty="0"/>
              <a:t>Each fully connected layer is followed by a nonlinear activation function</a:t>
            </a:r>
          </a:p>
          <a:p>
            <a:r>
              <a:rPr lang="en-GB" dirty="0"/>
              <a:t>The dense layers map the features extracted by the earlier layers into the final outputs of the network</a:t>
            </a:r>
          </a:p>
          <a:p>
            <a:endParaRPr lang="en-AE" dirty="0"/>
          </a:p>
        </p:txBody>
      </p:sp>
      <p:sp>
        <p:nvSpPr>
          <p:cNvPr id="3" name="Content Placeholder 2">
            <a:extLst>
              <a:ext uri="{FF2B5EF4-FFF2-40B4-BE49-F238E27FC236}">
                <a16:creationId xmlns:a16="http://schemas.microsoft.com/office/drawing/2014/main" id="{F2CB7664-C4A9-47B5-B61C-7E8730E88F16}"/>
              </a:ext>
            </a:extLst>
          </p:cNvPr>
          <p:cNvSpPr>
            <a:spLocks noGrp="1"/>
          </p:cNvSpPr>
          <p:nvPr>
            <p:ph sz="quarter" idx="10"/>
          </p:nvPr>
        </p:nvSpPr>
        <p:spPr/>
        <p:txBody>
          <a:bodyPr/>
          <a:lstStyle/>
          <a:p>
            <a:r>
              <a:rPr lang="en-GB" dirty="0"/>
              <a:t>Fully connected (dense) layer</a:t>
            </a:r>
            <a:endParaRPr lang="en-AE" dirty="0"/>
          </a:p>
        </p:txBody>
      </p:sp>
      <p:sp>
        <p:nvSpPr>
          <p:cNvPr id="4" name="Date Placeholder 3">
            <a:extLst>
              <a:ext uri="{FF2B5EF4-FFF2-40B4-BE49-F238E27FC236}">
                <a16:creationId xmlns:a16="http://schemas.microsoft.com/office/drawing/2014/main" id="{A013CDEC-93E7-4775-87F2-58C325E2ADEC}"/>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EABD7BBB-BBEA-4274-9234-8383562A6E2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7C9447CC-CCB7-4160-AAEB-E8BAAE291CCF}"/>
              </a:ext>
            </a:extLst>
          </p:cNvPr>
          <p:cNvSpPr>
            <a:spLocks noGrp="1"/>
          </p:cNvSpPr>
          <p:nvPr>
            <p:ph type="sldNum" sz="quarter" idx="13"/>
          </p:nvPr>
        </p:nvSpPr>
        <p:spPr/>
        <p:txBody>
          <a:bodyPr/>
          <a:lstStyle/>
          <a:p>
            <a:pPr>
              <a:defRPr/>
            </a:pPr>
            <a:fld id="{9544C8DD-E839-4A64-8744-5FDFE6B0E371}" type="slidenum">
              <a:rPr lang="en-US" altLang="en-US" smtClean="0"/>
              <a:pPr>
                <a:defRPr/>
              </a:pPr>
              <a:t>70</a:t>
            </a:fld>
            <a:endParaRPr lang="en-US" altLang="en-US"/>
          </a:p>
        </p:txBody>
      </p:sp>
    </p:spTree>
    <p:extLst>
      <p:ext uri="{BB962C8B-B14F-4D97-AF65-F5344CB8AC3E}">
        <p14:creationId xmlns:p14="http://schemas.microsoft.com/office/powerpoint/2010/main" val="823585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5198C6-35B3-4713-B0D1-623E2F1323C8}"/>
              </a:ext>
            </a:extLst>
          </p:cNvPr>
          <p:cNvSpPr>
            <a:spLocks noGrp="1"/>
          </p:cNvSpPr>
          <p:nvPr>
            <p:ph idx="1"/>
          </p:nvPr>
        </p:nvSpPr>
        <p:spPr/>
        <p:txBody>
          <a:bodyPr/>
          <a:lstStyle/>
          <a:p>
            <a:endParaRPr lang="en-AE" dirty="0"/>
          </a:p>
        </p:txBody>
      </p:sp>
      <p:sp>
        <p:nvSpPr>
          <p:cNvPr id="3" name="Content Placeholder 2">
            <a:extLst>
              <a:ext uri="{FF2B5EF4-FFF2-40B4-BE49-F238E27FC236}">
                <a16:creationId xmlns:a16="http://schemas.microsoft.com/office/drawing/2014/main" id="{F2CB7664-C4A9-47B5-B61C-7E8730E88F16}"/>
              </a:ext>
            </a:extLst>
          </p:cNvPr>
          <p:cNvSpPr>
            <a:spLocks noGrp="1"/>
          </p:cNvSpPr>
          <p:nvPr>
            <p:ph sz="quarter" idx="10"/>
          </p:nvPr>
        </p:nvSpPr>
        <p:spPr/>
        <p:txBody>
          <a:bodyPr/>
          <a:lstStyle/>
          <a:p>
            <a:r>
              <a:rPr lang="en-GB" dirty="0"/>
              <a:t>Fully connected layer</a:t>
            </a:r>
            <a:endParaRPr lang="en-AE" dirty="0"/>
          </a:p>
        </p:txBody>
      </p:sp>
      <p:sp>
        <p:nvSpPr>
          <p:cNvPr id="4" name="Date Placeholder 3">
            <a:extLst>
              <a:ext uri="{FF2B5EF4-FFF2-40B4-BE49-F238E27FC236}">
                <a16:creationId xmlns:a16="http://schemas.microsoft.com/office/drawing/2014/main" id="{A013CDEC-93E7-4775-87F2-58C325E2ADEC}"/>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EABD7BBB-BBEA-4274-9234-8383562A6E2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7C9447CC-CCB7-4160-AAEB-E8BAAE291CCF}"/>
              </a:ext>
            </a:extLst>
          </p:cNvPr>
          <p:cNvSpPr>
            <a:spLocks noGrp="1"/>
          </p:cNvSpPr>
          <p:nvPr>
            <p:ph type="sldNum" sz="quarter" idx="13"/>
          </p:nvPr>
        </p:nvSpPr>
        <p:spPr/>
        <p:txBody>
          <a:bodyPr/>
          <a:lstStyle/>
          <a:p>
            <a:pPr>
              <a:defRPr/>
            </a:pPr>
            <a:fld id="{9544C8DD-E839-4A64-8744-5FDFE6B0E371}" type="slidenum">
              <a:rPr lang="en-US" altLang="en-US" smtClean="0"/>
              <a:pPr>
                <a:defRPr/>
              </a:pPr>
              <a:t>71</a:t>
            </a:fld>
            <a:endParaRPr lang="en-US" altLang="en-US"/>
          </a:p>
        </p:txBody>
      </p:sp>
      <p:pic>
        <p:nvPicPr>
          <p:cNvPr id="8" name="Picture 7">
            <a:extLst>
              <a:ext uri="{FF2B5EF4-FFF2-40B4-BE49-F238E27FC236}">
                <a16:creationId xmlns:a16="http://schemas.microsoft.com/office/drawing/2014/main" id="{A8033521-600A-4C33-87C3-7B15910E964F}"/>
              </a:ext>
            </a:extLst>
          </p:cNvPr>
          <p:cNvPicPr>
            <a:picLocks noChangeAspect="1"/>
          </p:cNvPicPr>
          <p:nvPr/>
        </p:nvPicPr>
        <p:blipFill>
          <a:blip r:embed="rId2"/>
          <a:stretch>
            <a:fillRect/>
          </a:stretch>
        </p:blipFill>
        <p:spPr>
          <a:xfrm>
            <a:off x="482662" y="2362200"/>
            <a:ext cx="8037670" cy="2683112"/>
          </a:xfrm>
          <a:prstGeom prst="rect">
            <a:avLst/>
          </a:prstGeom>
        </p:spPr>
      </p:pic>
    </p:spTree>
    <p:extLst>
      <p:ext uri="{BB962C8B-B14F-4D97-AF65-F5344CB8AC3E}">
        <p14:creationId xmlns:p14="http://schemas.microsoft.com/office/powerpoint/2010/main" val="3519679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5EA33C-BF15-481D-80B7-BF4505FF1245}"/>
              </a:ext>
            </a:extLst>
          </p:cNvPr>
          <p:cNvSpPr>
            <a:spLocks noGrp="1"/>
          </p:cNvSpPr>
          <p:nvPr>
            <p:ph idx="1"/>
          </p:nvPr>
        </p:nvSpPr>
        <p:spPr/>
        <p:txBody>
          <a:bodyPr/>
          <a:lstStyle/>
          <a:p>
            <a:r>
              <a:rPr lang="en-GB" dirty="0"/>
              <a:t>The number of parameters in a fully connected layer  are: ((current layer neurons c * previous layer neurons p)+1*c)</a:t>
            </a:r>
            <a:endParaRPr lang="en-AE" dirty="0"/>
          </a:p>
        </p:txBody>
      </p:sp>
      <p:sp>
        <p:nvSpPr>
          <p:cNvPr id="3" name="Content Placeholder 2">
            <a:extLst>
              <a:ext uri="{FF2B5EF4-FFF2-40B4-BE49-F238E27FC236}">
                <a16:creationId xmlns:a16="http://schemas.microsoft.com/office/drawing/2014/main" id="{574E9AD9-7AF4-4726-B1A3-27DE020CA154}"/>
              </a:ext>
            </a:extLst>
          </p:cNvPr>
          <p:cNvSpPr>
            <a:spLocks noGrp="1"/>
          </p:cNvSpPr>
          <p:nvPr>
            <p:ph sz="quarter" idx="10"/>
          </p:nvPr>
        </p:nvSpPr>
        <p:spPr/>
        <p:txBody>
          <a:bodyPr/>
          <a:lstStyle/>
          <a:p>
            <a:r>
              <a:rPr lang="en-GB" dirty="0"/>
              <a:t>Fully connected layer</a:t>
            </a:r>
            <a:endParaRPr lang="en-AE" dirty="0"/>
          </a:p>
          <a:p>
            <a:endParaRPr lang="en-AE" dirty="0"/>
          </a:p>
        </p:txBody>
      </p:sp>
      <p:sp>
        <p:nvSpPr>
          <p:cNvPr id="4" name="Date Placeholder 3">
            <a:extLst>
              <a:ext uri="{FF2B5EF4-FFF2-40B4-BE49-F238E27FC236}">
                <a16:creationId xmlns:a16="http://schemas.microsoft.com/office/drawing/2014/main" id="{F66D4E65-8135-49FE-81E3-AACE9FC8532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55036252-3F05-4070-8E70-2B4B7E4C58D8}"/>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9076AB9A-48BC-40B4-B7F3-0ECA280A5ABF}"/>
              </a:ext>
            </a:extLst>
          </p:cNvPr>
          <p:cNvSpPr>
            <a:spLocks noGrp="1"/>
          </p:cNvSpPr>
          <p:nvPr>
            <p:ph type="sldNum" sz="quarter" idx="13"/>
          </p:nvPr>
        </p:nvSpPr>
        <p:spPr/>
        <p:txBody>
          <a:bodyPr/>
          <a:lstStyle/>
          <a:p>
            <a:pPr>
              <a:defRPr/>
            </a:pPr>
            <a:fld id="{9544C8DD-E839-4A64-8744-5FDFE6B0E371}" type="slidenum">
              <a:rPr lang="en-US" altLang="en-US" smtClean="0"/>
              <a:pPr>
                <a:defRPr/>
              </a:pPr>
              <a:t>72</a:t>
            </a:fld>
            <a:endParaRPr lang="en-US" altLang="en-US"/>
          </a:p>
        </p:txBody>
      </p:sp>
    </p:spTree>
    <p:extLst>
      <p:ext uri="{BB962C8B-B14F-4D97-AF65-F5344CB8AC3E}">
        <p14:creationId xmlns:p14="http://schemas.microsoft.com/office/powerpoint/2010/main" val="36289569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F1F6B-5F1D-449B-9A86-7D8290AC17DD}"/>
              </a:ext>
            </a:extLst>
          </p:cNvPr>
          <p:cNvSpPr>
            <a:spLocks noGrp="1"/>
          </p:cNvSpPr>
          <p:nvPr>
            <p:ph idx="1"/>
          </p:nvPr>
        </p:nvSpPr>
        <p:spPr/>
        <p:txBody>
          <a:bodyPr/>
          <a:lstStyle/>
          <a:p>
            <a:r>
              <a:rPr lang="en-GB" dirty="0"/>
              <a:t>The final fully connected layer is the output layer</a:t>
            </a:r>
          </a:p>
          <a:p>
            <a:r>
              <a:rPr lang="en-GB" dirty="0"/>
              <a:t>It has the same number of output nodes as the number of classes</a:t>
            </a:r>
          </a:p>
          <a:p>
            <a:r>
              <a:rPr lang="en-GB" dirty="0"/>
              <a:t>Activation function of the output layer:</a:t>
            </a:r>
          </a:p>
          <a:p>
            <a:pPr lvl="1"/>
            <a:r>
              <a:rPr lang="en-GB" dirty="0" err="1"/>
              <a:t>Softmax</a:t>
            </a:r>
            <a:r>
              <a:rPr lang="en-GB" dirty="0"/>
              <a:t> activation function: multiclass classification</a:t>
            </a:r>
          </a:p>
          <a:p>
            <a:pPr lvl="1"/>
            <a:r>
              <a:rPr lang="en-GB" dirty="0"/>
              <a:t>Sigmoid activation function: binary classification</a:t>
            </a:r>
            <a:endParaRPr lang="en-AE" dirty="0"/>
          </a:p>
        </p:txBody>
      </p:sp>
      <p:sp>
        <p:nvSpPr>
          <p:cNvPr id="3" name="Content Placeholder 2">
            <a:extLst>
              <a:ext uri="{FF2B5EF4-FFF2-40B4-BE49-F238E27FC236}">
                <a16:creationId xmlns:a16="http://schemas.microsoft.com/office/drawing/2014/main" id="{30831302-4BC7-4AD3-89C3-80B8244A0B01}"/>
              </a:ext>
            </a:extLst>
          </p:cNvPr>
          <p:cNvSpPr>
            <a:spLocks noGrp="1"/>
          </p:cNvSpPr>
          <p:nvPr>
            <p:ph sz="quarter" idx="10"/>
          </p:nvPr>
        </p:nvSpPr>
        <p:spPr/>
        <p:txBody>
          <a:bodyPr/>
          <a:lstStyle/>
          <a:p>
            <a:r>
              <a:rPr lang="en-GB" dirty="0"/>
              <a:t>Output layer</a:t>
            </a:r>
            <a:endParaRPr lang="en-AE" dirty="0"/>
          </a:p>
        </p:txBody>
      </p:sp>
      <p:sp>
        <p:nvSpPr>
          <p:cNvPr id="4" name="Date Placeholder 3">
            <a:extLst>
              <a:ext uri="{FF2B5EF4-FFF2-40B4-BE49-F238E27FC236}">
                <a16:creationId xmlns:a16="http://schemas.microsoft.com/office/drawing/2014/main" id="{F4378C37-F663-4DBF-A466-0BD60311C40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5A5BF56C-1E7E-4998-B57A-F95C61CAE67D}"/>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B80F65C7-4287-450D-B0F9-A0F55A03A85A}"/>
              </a:ext>
            </a:extLst>
          </p:cNvPr>
          <p:cNvSpPr>
            <a:spLocks noGrp="1"/>
          </p:cNvSpPr>
          <p:nvPr>
            <p:ph type="sldNum" sz="quarter" idx="13"/>
          </p:nvPr>
        </p:nvSpPr>
        <p:spPr/>
        <p:txBody>
          <a:bodyPr/>
          <a:lstStyle/>
          <a:p>
            <a:pPr>
              <a:defRPr/>
            </a:pPr>
            <a:fld id="{9544C8DD-E839-4A64-8744-5FDFE6B0E371}" type="slidenum">
              <a:rPr lang="en-US" altLang="en-US" smtClean="0"/>
              <a:pPr>
                <a:defRPr/>
              </a:pPr>
              <a:t>73</a:t>
            </a:fld>
            <a:endParaRPr lang="en-US" altLang="en-US"/>
          </a:p>
        </p:txBody>
      </p:sp>
    </p:spTree>
    <p:extLst>
      <p:ext uri="{BB962C8B-B14F-4D97-AF65-F5344CB8AC3E}">
        <p14:creationId xmlns:p14="http://schemas.microsoft.com/office/powerpoint/2010/main" val="3912559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2364A7-E4E6-4E60-872E-90511FAE55AC}"/>
              </a:ext>
            </a:extLst>
          </p:cNvPr>
          <p:cNvSpPr>
            <a:spLocks noGrp="1"/>
          </p:cNvSpPr>
          <p:nvPr>
            <p:ph idx="1"/>
          </p:nvPr>
        </p:nvSpPr>
        <p:spPr/>
        <p:txBody>
          <a:bodyPr/>
          <a:lstStyle/>
          <a:p>
            <a:r>
              <a:rPr lang="en-GB" dirty="0"/>
              <a:t>How does a CNN learn features automatically from the raw input data? </a:t>
            </a:r>
          </a:p>
          <a:p>
            <a:pPr lvl="1"/>
            <a:r>
              <a:rPr lang="en-GB" dirty="0"/>
              <a:t>Training the CNN on the input data</a:t>
            </a:r>
          </a:p>
          <a:p>
            <a:r>
              <a:rPr lang="en-GB" dirty="0"/>
              <a:t>What is meant by training a CNN?</a:t>
            </a:r>
          </a:p>
          <a:p>
            <a:pPr lvl="1"/>
            <a:r>
              <a:rPr lang="en-GB" dirty="0"/>
              <a:t>It is the process of finding the weights of </a:t>
            </a:r>
          </a:p>
          <a:p>
            <a:pPr lvl="2"/>
            <a:r>
              <a:rPr lang="en-GB" dirty="0"/>
              <a:t>Kernels in convolution layers </a:t>
            </a:r>
          </a:p>
          <a:p>
            <a:pPr lvl="2"/>
            <a:r>
              <a:rPr lang="en-GB" dirty="0"/>
              <a:t>Fully connected layers </a:t>
            </a:r>
          </a:p>
          <a:p>
            <a:r>
              <a:rPr lang="en-GB" dirty="0"/>
              <a:t>What are the steps in training?</a:t>
            </a:r>
          </a:p>
          <a:p>
            <a:pPr lvl="1"/>
            <a:r>
              <a:rPr lang="en-GB" dirty="0"/>
              <a:t>Forward propagation </a:t>
            </a:r>
          </a:p>
          <a:p>
            <a:pPr lvl="1"/>
            <a:r>
              <a:rPr lang="en-GB" dirty="0"/>
              <a:t>Back propagation</a:t>
            </a:r>
          </a:p>
          <a:p>
            <a:pPr lvl="1"/>
            <a:endParaRPr lang="en-GB" dirty="0"/>
          </a:p>
          <a:p>
            <a:endParaRPr lang="en-GB" dirty="0"/>
          </a:p>
          <a:p>
            <a:endParaRPr lang="en-AE" dirty="0"/>
          </a:p>
        </p:txBody>
      </p:sp>
      <p:sp>
        <p:nvSpPr>
          <p:cNvPr id="3" name="Content Placeholder 2">
            <a:extLst>
              <a:ext uri="{FF2B5EF4-FFF2-40B4-BE49-F238E27FC236}">
                <a16:creationId xmlns:a16="http://schemas.microsoft.com/office/drawing/2014/main" id="{9FA6B891-E4FC-426D-8C7D-0380E7C5C056}"/>
              </a:ext>
            </a:extLst>
          </p:cNvPr>
          <p:cNvSpPr>
            <a:spLocks noGrp="1"/>
          </p:cNvSpPr>
          <p:nvPr>
            <p:ph sz="quarter" idx="10"/>
          </p:nvPr>
        </p:nvSpPr>
        <p:spPr/>
        <p:txBody>
          <a:bodyPr/>
          <a:lstStyle/>
          <a:p>
            <a:r>
              <a:rPr lang="en-GB" dirty="0"/>
              <a:t>Training a CNN</a:t>
            </a:r>
            <a:endParaRPr lang="en-AE" dirty="0"/>
          </a:p>
        </p:txBody>
      </p:sp>
      <p:sp>
        <p:nvSpPr>
          <p:cNvPr id="4" name="Date Placeholder 3">
            <a:extLst>
              <a:ext uri="{FF2B5EF4-FFF2-40B4-BE49-F238E27FC236}">
                <a16:creationId xmlns:a16="http://schemas.microsoft.com/office/drawing/2014/main" id="{0A05C10A-1EB5-457D-AFD2-34410C45FFA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BC546504-7842-4E44-8B12-24563F13EE79}"/>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55A9B51A-C1D9-4E66-8008-98BC064BB3C6}"/>
              </a:ext>
            </a:extLst>
          </p:cNvPr>
          <p:cNvSpPr>
            <a:spLocks noGrp="1"/>
          </p:cNvSpPr>
          <p:nvPr>
            <p:ph type="sldNum" sz="quarter" idx="13"/>
          </p:nvPr>
        </p:nvSpPr>
        <p:spPr/>
        <p:txBody>
          <a:bodyPr/>
          <a:lstStyle/>
          <a:p>
            <a:pPr>
              <a:defRPr/>
            </a:pPr>
            <a:fld id="{9544C8DD-E839-4A64-8744-5FDFE6B0E371}" type="slidenum">
              <a:rPr lang="en-US" altLang="en-US" smtClean="0"/>
              <a:pPr>
                <a:defRPr/>
              </a:pPr>
              <a:t>74</a:t>
            </a:fld>
            <a:endParaRPr lang="en-US" altLang="en-US"/>
          </a:p>
        </p:txBody>
      </p:sp>
      <p:sp>
        <p:nvSpPr>
          <p:cNvPr id="7" name="Arrow: Left 6">
            <a:extLst>
              <a:ext uri="{FF2B5EF4-FFF2-40B4-BE49-F238E27FC236}">
                <a16:creationId xmlns:a16="http://schemas.microsoft.com/office/drawing/2014/main" id="{A6C6BB4B-1F73-4D95-A420-802008CD9E44}"/>
              </a:ext>
            </a:extLst>
          </p:cNvPr>
          <p:cNvSpPr/>
          <p:nvPr/>
        </p:nvSpPr>
        <p:spPr>
          <a:xfrm>
            <a:off x="4114800" y="5257800"/>
            <a:ext cx="838200" cy="365125"/>
          </a:xfrm>
          <a:prstGeom prst="lef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8" name="TextBox 7">
            <a:extLst>
              <a:ext uri="{FF2B5EF4-FFF2-40B4-BE49-F238E27FC236}">
                <a16:creationId xmlns:a16="http://schemas.microsoft.com/office/drawing/2014/main" id="{DD1C1A86-0F53-458F-8202-ABA3DF1204C8}"/>
              </a:ext>
            </a:extLst>
          </p:cNvPr>
          <p:cNvSpPr txBox="1"/>
          <p:nvPr/>
        </p:nvSpPr>
        <p:spPr>
          <a:xfrm>
            <a:off x="4953000" y="5144869"/>
            <a:ext cx="2971800" cy="646331"/>
          </a:xfrm>
          <a:prstGeom prst="rect">
            <a:avLst/>
          </a:prstGeom>
          <a:noFill/>
        </p:spPr>
        <p:txBody>
          <a:bodyPr wrap="square" rtlCol="0">
            <a:spAutoFit/>
          </a:bodyPr>
          <a:lstStyle/>
          <a:p>
            <a:r>
              <a:rPr lang="en-GB" dirty="0">
                <a:ln w="3175">
                  <a:solidFill>
                    <a:schemeClr val="tx1"/>
                  </a:solidFill>
                </a:ln>
              </a:rPr>
              <a:t>Done for multiple iterations over the input data</a:t>
            </a:r>
            <a:endParaRPr lang="en-AE" dirty="0">
              <a:ln w="3175">
                <a:solidFill>
                  <a:schemeClr val="tx1"/>
                </a:solidFill>
              </a:ln>
            </a:endParaRPr>
          </a:p>
        </p:txBody>
      </p:sp>
    </p:spTree>
    <p:extLst>
      <p:ext uri="{BB962C8B-B14F-4D97-AF65-F5344CB8AC3E}">
        <p14:creationId xmlns:p14="http://schemas.microsoft.com/office/powerpoint/2010/main" val="391162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2364A7-E4E6-4E60-872E-90511FAE55AC}"/>
              </a:ext>
            </a:extLst>
          </p:cNvPr>
          <p:cNvSpPr>
            <a:spLocks noGrp="1"/>
          </p:cNvSpPr>
          <p:nvPr>
            <p:ph idx="1"/>
          </p:nvPr>
        </p:nvSpPr>
        <p:spPr/>
        <p:txBody>
          <a:bodyPr/>
          <a:lstStyle/>
          <a:p>
            <a:r>
              <a:rPr lang="en-GB" dirty="0"/>
              <a:t>What is forward propagation?</a:t>
            </a:r>
          </a:p>
          <a:p>
            <a:pPr lvl="1"/>
            <a:r>
              <a:rPr lang="en-GB" dirty="0"/>
              <a:t>The step where input data are transformed into output predictions through the layers is called forward propagation</a:t>
            </a:r>
            <a:endParaRPr lang="en-AE" dirty="0"/>
          </a:p>
          <a:p>
            <a:r>
              <a:rPr lang="en-GB" dirty="0"/>
              <a:t>What is back propagation?</a:t>
            </a:r>
          </a:p>
          <a:p>
            <a:pPr lvl="1"/>
            <a:r>
              <a:rPr lang="en-GB" dirty="0"/>
              <a:t>Performs a backward pass to adjust a neural network model's parameters, such that the differences between output predictions and given input on a training dataset is minimized</a:t>
            </a:r>
          </a:p>
          <a:p>
            <a:pPr lvl="1"/>
            <a:endParaRPr lang="en-GB" dirty="0"/>
          </a:p>
          <a:p>
            <a:endParaRPr lang="en-AE" dirty="0"/>
          </a:p>
        </p:txBody>
      </p:sp>
      <p:sp>
        <p:nvSpPr>
          <p:cNvPr id="3" name="Content Placeholder 2">
            <a:extLst>
              <a:ext uri="{FF2B5EF4-FFF2-40B4-BE49-F238E27FC236}">
                <a16:creationId xmlns:a16="http://schemas.microsoft.com/office/drawing/2014/main" id="{9FA6B891-E4FC-426D-8C7D-0380E7C5C056}"/>
              </a:ext>
            </a:extLst>
          </p:cNvPr>
          <p:cNvSpPr>
            <a:spLocks noGrp="1"/>
          </p:cNvSpPr>
          <p:nvPr>
            <p:ph sz="quarter" idx="10"/>
          </p:nvPr>
        </p:nvSpPr>
        <p:spPr/>
        <p:txBody>
          <a:bodyPr/>
          <a:lstStyle/>
          <a:p>
            <a:r>
              <a:rPr lang="en-GB" dirty="0"/>
              <a:t>Training a CNN</a:t>
            </a:r>
            <a:endParaRPr lang="en-AE" dirty="0"/>
          </a:p>
        </p:txBody>
      </p:sp>
      <p:sp>
        <p:nvSpPr>
          <p:cNvPr id="4" name="Date Placeholder 3">
            <a:extLst>
              <a:ext uri="{FF2B5EF4-FFF2-40B4-BE49-F238E27FC236}">
                <a16:creationId xmlns:a16="http://schemas.microsoft.com/office/drawing/2014/main" id="{0A05C10A-1EB5-457D-AFD2-34410C45FFA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BC546504-7842-4E44-8B12-24563F13EE79}"/>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55A9B51A-C1D9-4E66-8008-98BC064BB3C6}"/>
              </a:ext>
            </a:extLst>
          </p:cNvPr>
          <p:cNvSpPr>
            <a:spLocks noGrp="1"/>
          </p:cNvSpPr>
          <p:nvPr>
            <p:ph type="sldNum" sz="quarter" idx="13"/>
          </p:nvPr>
        </p:nvSpPr>
        <p:spPr/>
        <p:txBody>
          <a:bodyPr/>
          <a:lstStyle/>
          <a:p>
            <a:pPr>
              <a:defRPr/>
            </a:pPr>
            <a:fld id="{9544C8DD-E839-4A64-8744-5FDFE6B0E371}" type="slidenum">
              <a:rPr lang="en-US" altLang="en-US" smtClean="0"/>
              <a:pPr>
                <a:defRPr/>
              </a:pPr>
              <a:t>75</a:t>
            </a:fld>
            <a:endParaRPr lang="en-US" altLang="en-US"/>
          </a:p>
        </p:txBody>
      </p:sp>
    </p:spTree>
    <p:extLst>
      <p:ext uri="{BB962C8B-B14F-4D97-AF65-F5344CB8AC3E}">
        <p14:creationId xmlns:p14="http://schemas.microsoft.com/office/powerpoint/2010/main" val="19631809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1C0FEF-777C-4CC1-8F18-916CFE53F4CA}"/>
              </a:ext>
            </a:extLst>
          </p:cNvPr>
          <p:cNvPicPr>
            <a:picLocks noGrp="1" noChangeAspect="1"/>
          </p:cNvPicPr>
          <p:nvPr>
            <p:ph idx="1"/>
          </p:nvPr>
        </p:nvPicPr>
        <p:blipFill>
          <a:blip r:embed="rId2"/>
          <a:stretch>
            <a:fillRect/>
          </a:stretch>
        </p:blipFill>
        <p:spPr>
          <a:xfrm>
            <a:off x="495300" y="1600200"/>
            <a:ext cx="8191500" cy="3899694"/>
          </a:xfrm>
          <a:prstGeom prst="rect">
            <a:avLst/>
          </a:prstGeom>
        </p:spPr>
      </p:pic>
      <p:sp>
        <p:nvSpPr>
          <p:cNvPr id="3" name="Content Placeholder 2">
            <a:extLst>
              <a:ext uri="{FF2B5EF4-FFF2-40B4-BE49-F238E27FC236}">
                <a16:creationId xmlns:a16="http://schemas.microsoft.com/office/drawing/2014/main" id="{8541DE71-1443-49E6-9276-C310960D930A}"/>
              </a:ext>
            </a:extLst>
          </p:cNvPr>
          <p:cNvSpPr>
            <a:spLocks noGrp="1"/>
          </p:cNvSpPr>
          <p:nvPr>
            <p:ph sz="quarter" idx="10"/>
          </p:nvPr>
        </p:nvSpPr>
        <p:spPr/>
        <p:txBody>
          <a:bodyPr/>
          <a:lstStyle/>
          <a:p>
            <a:r>
              <a:rPr lang="en-GB" dirty="0"/>
              <a:t>Training a CNN</a:t>
            </a:r>
            <a:endParaRPr lang="en-AE" dirty="0"/>
          </a:p>
        </p:txBody>
      </p:sp>
      <p:sp>
        <p:nvSpPr>
          <p:cNvPr id="4" name="Date Placeholder 3">
            <a:extLst>
              <a:ext uri="{FF2B5EF4-FFF2-40B4-BE49-F238E27FC236}">
                <a16:creationId xmlns:a16="http://schemas.microsoft.com/office/drawing/2014/main" id="{33D54B70-2F6E-48D4-938E-71273ABC405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51227CB4-EB2E-4106-8BC4-EBDE8C05A2B8}"/>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F439A80F-62D8-4A8C-BCE2-3205702CE0C7}"/>
              </a:ext>
            </a:extLst>
          </p:cNvPr>
          <p:cNvSpPr>
            <a:spLocks noGrp="1"/>
          </p:cNvSpPr>
          <p:nvPr>
            <p:ph type="sldNum" sz="quarter" idx="13"/>
          </p:nvPr>
        </p:nvSpPr>
        <p:spPr/>
        <p:txBody>
          <a:bodyPr/>
          <a:lstStyle/>
          <a:p>
            <a:pPr>
              <a:defRPr/>
            </a:pPr>
            <a:fld id="{9544C8DD-E839-4A64-8744-5FDFE6B0E371}" type="slidenum">
              <a:rPr lang="en-US" altLang="en-US" smtClean="0"/>
              <a:pPr>
                <a:defRPr/>
              </a:pPr>
              <a:t>76</a:t>
            </a:fld>
            <a:endParaRPr lang="en-US" altLang="en-US"/>
          </a:p>
        </p:txBody>
      </p:sp>
    </p:spTree>
    <p:extLst>
      <p:ext uri="{BB962C8B-B14F-4D97-AF65-F5344CB8AC3E}">
        <p14:creationId xmlns:p14="http://schemas.microsoft.com/office/powerpoint/2010/main" val="1964784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2364A7-E4E6-4E60-872E-90511FAE55AC}"/>
              </a:ext>
            </a:extLst>
          </p:cNvPr>
          <p:cNvSpPr>
            <a:spLocks noGrp="1"/>
          </p:cNvSpPr>
          <p:nvPr>
            <p:ph idx="1"/>
          </p:nvPr>
        </p:nvSpPr>
        <p:spPr/>
        <p:txBody>
          <a:bodyPr/>
          <a:lstStyle/>
          <a:p>
            <a:r>
              <a:rPr lang="en-GB" dirty="0"/>
              <a:t>What is a loss (cost) function </a:t>
            </a:r>
          </a:p>
          <a:p>
            <a:pPr lvl="1"/>
            <a:r>
              <a:rPr lang="en-GB" dirty="0"/>
              <a:t>Measures how similar/close the output predictions of the network obtained through forward propagation and the given input (ground truth labels)</a:t>
            </a:r>
          </a:p>
          <a:p>
            <a:r>
              <a:rPr lang="en-GB" dirty="0"/>
              <a:t>Loss function</a:t>
            </a:r>
          </a:p>
          <a:p>
            <a:pPr lvl="1"/>
            <a:r>
              <a:rPr lang="en-GB" dirty="0"/>
              <a:t>Cross entropy (multiclass classification)</a:t>
            </a:r>
          </a:p>
          <a:p>
            <a:pPr lvl="1"/>
            <a:r>
              <a:rPr lang="en-GB" dirty="0"/>
              <a:t>Mean squared error (Regression)</a:t>
            </a:r>
          </a:p>
          <a:p>
            <a:r>
              <a:rPr lang="en-GB" dirty="0"/>
              <a:t>The type of loss function is one of the hyperparameters and needs to be determined according to the given tasks</a:t>
            </a:r>
          </a:p>
          <a:p>
            <a:pPr lvl="1"/>
            <a:endParaRPr lang="en-AE" dirty="0"/>
          </a:p>
        </p:txBody>
      </p:sp>
      <p:sp>
        <p:nvSpPr>
          <p:cNvPr id="3" name="Content Placeholder 2">
            <a:extLst>
              <a:ext uri="{FF2B5EF4-FFF2-40B4-BE49-F238E27FC236}">
                <a16:creationId xmlns:a16="http://schemas.microsoft.com/office/drawing/2014/main" id="{9FA6B891-E4FC-426D-8C7D-0380E7C5C056}"/>
              </a:ext>
            </a:extLst>
          </p:cNvPr>
          <p:cNvSpPr>
            <a:spLocks noGrp="1"/>
          </p:cNvSpPr>
          <p:nvPr>
            <p:ph sz="quarter" idx="10"/>
          </p:nvPr>
        </p:nvSpPr>
        <p:spPr/>
        <p:txBody>
          <a:bodyPr/>
          <a:lstStyle/>
          <a:p>
            <a:r>
              <a:rPr lang="en-GB" dirty="0"/>
              <a:t>Training a CNN</a:t>
            </a:r>
            <a:endParaRPr lang="en-AE" dirty="0"/>
          </a:p>
        </p:txBody>
      </p:sp>
      <p:sp>
        <p:nvSpPr>
          <p:cNvPr id="4" name="Date Placeholder 3">
            <a:extLst>
              <a:ext uri="{FF2B5EF4-FFF2-40B4-BE49-F238E27FC236}">
                <a16:creationId xmlns:a16="http://schemas.microsoft.com/office/drawing/2014/main" id="{0A05C10A-1EB5-457D-AFD2-34410C45FFA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BC546504-7842-4E44-8B12-24563F13EE79}"/>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55A9B51A-C1D9-4E66-8008-98BC064BB3C6}"/>
              </a:ext>
            </a:extLst>
          </p:cNvPr>
          <p:cNvSpPr>
            <a:spLocks noGrp="1"/>
          </p:cNvSpPr>
          <p:nvPr>
            <p:ph type="sldNum" sz="quarter" idx="13"/>
          </p:nvPr>
        </p:nvSpPr>
        <p:spPr/>
        <p:txBody>
          <a:bodyPr/>
          <a:lstStyle/>
          <a:p>
            <a:pPr>
              <a:defRPr/>
            </a:pPr>
            <a:fld id="{9544C8DD-E839-4A64-8744-5FDFE6B0E371}" type="slidenum">
              <a:rPr lang="en-US" altLang="en-US" smtClean="0"/>
              <a:pPr>
                <a:defRPr/>
              </a:pPr>
              <a:t>77</a:t>
            </a:fld>
            <a:endParaRPr lang="en-US" altLang="en-US"/>
          </a:p>
        </p:txBody>
      </p:sp>
    </p:spTree>
    <p:extLst>
      <p:ext uri="{BB962C8B-B14F-4D97-AF65-F5344CB8AC3E}">
        <p14:creationId xmlns:p14="http://schemas.microsoft.com/office/powerpoint/2010/main" val="810283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7F3C3D-B99B-4888-8A34-C4C4F15D84A9}"/>
              </a:ext>
            </a:extLst>
          </p:cNvPr>
          <p:cNvSpPr>
            <a:spLocks noGrp="1"/>
          </p:cNvSpPr>
          <p:nvPr>
            <p:ph idx="1"/>
          </p:nvPr>
        </p:nvSpPr>
        <p:spPr/>
        <p:txBody>
          <a:bodyPr/>
          <a:lstStyle/>
          <a:p>
            <a:r>
              <a:rPr lang="en-GB" dirty="0"/>
              <a:t>The Dropout layer is a regularization technique used in Convolutional Neural Networks (CNNs) to prevent over fitting. It works by randomly dropping out some percentage of neurons in the network during training, which helps to reduce the size of the model and enhance its learning</a:t>
            </a:r>
          </a:p>
          <a:p>
            <a:r>
              <a:rPr lang="en-GB" dirty="0"/>
              <a:t>When a neuron is dropped out, it means that it is ignored during both forward and backward passes of the training process. This forces the network to learn redundant representations of the data, which makes it more robust and less prone to over fitting</a:t>
            </a:r>
            <a:br>
              <a:rPr lang="en-GB" dirty="0"/>
            </a:br>
            <a:endParaRPr lang="en-AE" dirty="0"/>
          </a:p>
        </p:txBody>
      </p:sp>
      <p:sp>
        <p:nvSpPr>
          <p:cNvPr id="3" name="Content Placeholder 2">
            <a:extLst>
              <a:ext uri="{FF2B5EF4-FFF2-40B4-BE49-F238E27FC236}">
                <a16:creationId xmlns:a16="http://schemas.microsoft.com/office/drawing/2014/main" id="{AE9DE961-6AB8-4570-9DFD-4FD25C69CA60}"/>
              </a:ext>
            </a:extLst>
          </p:cNvPr>
          <p:cNvSpPr>
            <a:spLocks noGrp="1"/>
          </p:cNvSpPr>
          <p:nvPr>
            <p:ph sz="quarter" idx="10"/>
          </p:nvPr>
        </p:nvSpPr>
        <p:spPr/>
        <p:txBody>
          <a:bodyPr/>
          <a:lstStyle/>
          <a:p>
            <a:r>
              <a:rPr lang="en-GB" dirty="0"/>
              <a:t>Regularization technique</a:t>
            </a:r>
            <a:endParaRPr lang="en-AE" dirty="0"/>
          </a:p>
        </p:txBody>
      </p:sp>
      <p:sp>
        <p:nvSpPr>
          <p:cNvPr id="4" name="Date Placeholder 3">
            <a:extLst>
              <a:ext uri="{FF2B5EF4-FFF2-40B4-BE49-F238E27FC236}">
                <a16:creationId xmlns:a16="http://schemas.microsoft.com/office/drawing/2014/main" id="{AE470A87-64A6-4961-9297-3187EDE0F567}"/>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B3A08AC8-66D7-4B03-A3D1-C814D3131A09}"/>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65AF691A-E107-4D05-852B-6EF97800A564}"/>
              </a:ext>
            </a:extLst>
          </p:cNvPr>
          <p:cNvSpPr>
            <a:spLocks noGrp="1"/>
          </p:cNvSpPr>
          <p:nvPr>
            <p:ph type="sldNum" sz="quarter" idx="13"/>
          </p:nvPr>
        </p:nvSpPr>
        <p:spPr/>
        <p:txBody>
          <a:bodyPr/>
          <a:lstStyle/>
          <a:p>
            <a:pPr>
              <a:defRPr/>
            </a:pPr>
            <a:fld id="{9544C8DD-E839-4A64-8744-5FDFE6B0E371}" type="slidenum">
              <a:rPr lang="en-US" altLang="en-US" smtClean="0"/>
              <a:pPr>
                <a:defRPr/>
              </a:pPr>
              <a:t>78</a:t>
            </a:fld>
            <a:endParaRPr lang="en-US" altLang="en-US"/>
          </a:p>
        </p:txBody>
      </p:sp>
    </p:spTree>
    <p:extLst>
      <p:ext uri="{BB962C8B-B14F-4D97-AF65-F5344CB8AC3E}">
        <p14:creationId xmlns:p14="http://schemas.microsoft.com/office/powerpoint/2010/main" val="1484874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E69C4-F6C7-4E0C-9473-8182CFE4238B}"/>
              </a:ext>
            </a:extLst>
          </p:cNvPr>
          <p:cNvSpPr>
            <a:spLocks noGrp="1"/>
          </p:cNvSpPr>
          <p:nvPr>
            <p:ph sz="quarter" idx="10"/>
          </p:nvPr>
        </p:nvSpPr>
        <p:spPr/>
        <p:txBody>
          <a:bodyPr/>
          <a:lstStyle/>
          <a:p>
            <a:endParaRPr lang="en-AE"/>
          </a:p>
        </p:txBody>
      </p:sp>
      <p:sp>
        <p:nvSpPr>
          <p:cNvPr id="4" name="Date Placeholder 3">
            <a:extLst>
              <a:ext uri="{FF2B5EF4-FFF2-40B4-BE49-F238E27FC236}">
                <a16:creationId xmlns:a16="http://schemas.microsoft.com/office/drawing/2014/main" id="{7846C844-A9B1-43BB-942B-C2FB349ECB98}"/>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84BDC21A-8BBC-4908-B5B4-C4927F580C9F}"/>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31D1053-F25D-45CE-8DC2-6236E37F511C}"/>
              </a:ext>
            </a:extLst>
          </p:cNvPr>
          <p:cNvSpPr>
            <a:spLocks noGrp="1"/>
          </p:cNvSpPr>
          <p:nvPr>
            <p:ph type="sldNum" sz="quarter" idx="13"/>
          </p:nvPr>
        </p:nvSpPr>
        <p:spPr/>
        <p:txBody>
          <a:bodyPr/>
          <a:lstStyle/>
          <a:p>
            <a:pPr>
              <a:defRPr/>
            </a:pPr>
            <a:fld id="{9544C8DD-E839-4A64-8744-5FDFE6B0E371}" type="slidenum">
              <a:rPr lang="en-US" altLang="en-US" smtClean="0"/>
              <a:pPr>
                <a:defRPr/>
              </a:pPr>
              <a:t>79</a:t>
            </a:fld>
            <a:endParaRPr lang="en-US" altLang="en-US"/>
          </a:p>
        </p:txBody>
      </p:sp>
      <p:pic>
        <p:nvPicPr>
          <p:cNvPr id="1026" name="Picture 2" descr="diagram, schematic">
            <a:extLst>
              <a:ext uri="{FF2B5EF4-FFF2-40B4-BE49-F238E27FC236}">
                <a16:creationId xmlns:a16="http://schemas.microsoft.com/office/drawing/2014/main" id="{05550694-3E88-441E-A7C7-B5D252E3015E}"/>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462" y="2418556"/>
            <a:ext cx="52482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64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7899ED-5A31-4686-8916-F6143E1FABE6}"/>
              </a:ext>
            </a:extLst>
          </p:cNvPr>
          <p:cNvSpPr>
            <a:spLocks noGrp="1"/>
          </p:cNvSpPr>
          <p:nvPr>
            <p:ph idx="1"/>
          </p:nvPr>
        </p:nvSpPr>
        <p:spPr/>
        <p:txBody>
          <a:bodyPr/>
          <a:lstStyle/>
          <a:p>
            <a:pPr algn="just"/>
            <a:r>
              <a:rPr lang="en-GB" dirty="0"/>
              <a:t>Class of deep learning method</a:t>
            </a:r>
          </a:p>
          <a:p>
            <a:pPr algn="just"/>
            <a:r>
              <a:rPr lang="en-GB" dirty="0"/>
              <a:t>Used predominantly in computer vision tasks (processing data that has a grid pattern)</a:t>
            </a:r>
          </a:p>
          <a:p>
            <a:pPr algn="just"/>
            <a:r>
              <a:rPr lang="en-GB" dirty="0"/>
              <a:t>A CNN can do image analysis tasks, including classification, object recognition and segmentation</a:t>
            </a:r>
            <a:endParaRPr lang="en-AE" dirty="0"/>
          </a:p>
          <a:p>
            <a:pPr algn="just"/>
            <a:r>
              <a:rPr lang="en-GB" dirty="0"/>
              <a:t>How did they become famous?</a:t>
            </a:r>
          </a:p>
          <a:p>
            <a:pPr lvl="1" algn="just"/>
            <a:r>
              <a:rPr lang="en-GB" dirty="0"/>
              <a:t>ImageNet Large Scale Visual Recognition Challenge (ILSVRC) in 2012</a:t>
            </a:r>
          </a:p>
          <a:p>
            <a:pPr lvl="1" algn="just"/>
            <a:r>
              <a:rPr lang="en-GB" dirty="0"/>
              <a:t>Object recognition competition</a:t>
            </a:r>
          </a:p>
        </p:txBody>
      </p:sp>
      <p:sp>
        <p:nvSpPr>
          <p:cNvPr id="3" name="Content Placeholder 2">
            <a:extLst>
              <a:ext uri="{FF2B5EF4-FFF2-40B4-BE49-F238E27FC236}">
                <a16:creationId xmlns:a16="http://schemas.microsoft.com/office/drawing/2014/main" id="{2E53FED2-B1CE-429B-A65D-C435AA473525}"/>
              </a:ext>
            </a:extLst>
          </p:cNvPr>
          <p:cNvSpPr>
            <a:spLocks noGrp="1"/>
          </p:cNvSpPr>
          <p:nvPr>
            <p:ph sz="quarter" idx="10"/>
          </p:nvPr>
        </p:nvSpPr>
        <p:spPr/>
        <p:txBody>
          <a:bodyPr/>
          <a:lstStyle/>
          <a:p>
            <a:r>
              <a:rPr lang="en-GB" dirty="0"/>
              <a:t>Convolutional Neural Networks (CNNs)</a:t>
            </a:r>
            <a:endParaRPr lang="en-AE" dirty="0"/>
          </a:p>
        </p:txBody>
      </p:sp>
      <p:sp>
        <p:nvSpPr>
          <p:cNvPr id="4" name="Date Placeholder 3">
            <a:extLst>
              <a:ext uri="{FF2B5EF4-FFF2-40B4-BE49-F238E27FC236}">
                <a16:creationId xmlns:a16="http://schemas.microsoft.com/office/drawing/2014/main" id="{7306A7BB-E3D1-470E-8321-D4B33A897AA5}"/>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CD7454AB-4641-4183-91FA-4E4D267C7FB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3DB0BB24-F1F6-4E81-8FA5-1EF996D4BE99}"/>
              </a:ext>
            </a:extLst>
          </p:cNvPr>
          <p:cNvSpPr>
            <a:spLocks noGrp="1"/>
          </p:cNvSpPr>
          <p:nvPr>
            <p:ph type="sldNum" sz="quarter" idx="13"/>
          </p:nvPr>
        </p:nvSpPr>
        <p:spPr/>
        <p:txBody>
          <a:bodyPr/>
          <a:lstStyle/>
          <a:p>
            <a:pPr>
              <a:defRPr/>
            </a:pPr>
            <a:fld id="{9544C8DD-E839-4A64-8744-5FDFE6B0E371}" type="slidenum">
              <a:rPr lang="en-US" altLang="en-US" smtClean="0"/>
              <a:pPr>
                <a:defRPr/>
              </a:pPr>
              <a:t>8</a:t>
            </a:fld>
            <a:endParaRPr lang="en-US" altLang="en-US"/>
          </a:p>
        </p:txBody>
      </p:sp>
    </p:spTree>
    <p:extLst>
      <p:ext uri="{BB962C8B-B14F-4D97-AF65-F5344CB8AC3E}">
        <p14:creationId xmlns:p14="http://schemas.microsoft.com/office/powerpoint/2010/main" val="16185680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EA9ABB-061E-4FBC-B280-7D5D8625644E}"/>
              </a:ext>
            </a:extLst>
          </p:cNvPr>
          <p:cNvSpPr>
            <a:spLocks noGrp="1"/>
          </p:cNvSpPr>
          <p:nvPr>
            <p:ph idx="1"/>
          </p:nvPr>
        </p:nvSpPr>
        <p:spPr/>
        <p:txBody>
          <a:bodyPr/>
          <a:lstStyle/>
          <a:p>
            <a:r>
              <a:rPr lang="en-US" dirty="0" err="1"/>
              <a:t>LeNet</a:t>
            </a:r>
            <a:endParaRPr lang="en-US" dirty="0"/>
          </a:p>
          <a:p>
            <a:r>
              <a:rPr lang="en-US" dirty="0"/>
              <a:t>VGG</a:t>
            </a:r>
          </a:p>
          <a:p>
            <a:r>
              <a:rPr lang="en-US" dirty="0" err="1"/>
              <a:t>AlexNet</a:t>
            </a:r>
            <a:endParaRPr lang="en-US" dirty="0"/>
          </a:p>
          <a:p>
            <a:r>
              <a:rPr lang="en-US" dirty="0" err="1"/>
              <a:t>ResNet</a:t>
            </a:r>
            <a:endParaRPr lang="en-US" dirty="0"/>
          </a:p>
          <a:p>
            <a:r>
              <a:rPr lang="en-US" dirty="0" err="1"/>
              <a:t>InceptionNet</a:t>
            </a:r>
            <a:endParaRPr lang="en-US" dirty="0"/>
          </a:p>
          <a:p>
            <a:r>
              <a:rPr lang="en-US" dirty="0" err="1"/>
              <a:t>XceptionNet</a:t>
            </a:r>
            <a:endParaRPr lang="en-US" dirty="0"/>
          </a:p>
          <a:p>
            <a:r>
              <a:rPr lang="en-US" dirty="0" err="1"/>
              <a:t>GoogleNet</a:t>
            </a:r>
            <a:endParaRPr lang="en-US" dirty="0"/>
          </a:p>
          <a:p>
            <a:r>
              <a:rPr lang="en-US" dirty="0" err="1"/>
              <a:t>MobileNet</a:t>
            </a:r>
            <a:endParaRPr lang="en-US" dirty="0"/>
          </a:p>
          <a:p>
            <a:endParaRPr lang="en-AE" dirty="0"/>
          </a:p>
        </p:txBody>
      </p:sp>
      <p:sp>
        <p:nvSpPr>
          <p:cNvPr id="3" name="Content Placeholder 2">
            <a:extLst>
              <a:ext uri="{FF2B5EF4-FFF2-40B4-BE49-F238E27FC236}">
                <a16:creationId xmlns:a16="http://schemas.microsoft.com/office/drawing/2014/main" id="{0C5F5E25-563A-4C81-A940-01224B525DCD}"/>
              </a:ext>
            </a:extLst>
          </p:cNvPr>
          <p:cNvSpPr>
            <a:spLocks noGrp="1"/>
          </p:cNvSpPr>
          <p:nvPr>
            <p:ph sz="quarter" idx="10"/>
          </p:nvPr>
        </p:nvSpPr>
        <p:spPr>
          <a:xfrm>
            <a:off x="304800" y="96129"/>
            <a:ext cx="6324600" cy="1143000"/>
          </a:xfrm>
        </p:spPr>
        <p:txBody>
          <a:bodyPr/>
          <a:lstStyle/>
          <a:p>
            <a:r>
              <a:rPr lang="en-GB" dirty="0"/>
              <a:t>Popular pretrained CNNs</a:t>
            </a:r>
            <a:endParaRPr lang="en-AE" dirty="0"/>
          </a:p>
        </p:txBody>
      </p:sp>
      <p:sp>
        <p:nvSpPr>
          <p:cNvPr id="4" name="Date Placeholder 3">
            <a:extLst>
              <a:ext uri="{FF2B5EF4-FFF2-40B4-BE49-F238E27FC236}">
                <a16:creationId xmlns:a16="http://schemas.microsoft.com/office/drawing/2014/main" id="{18FE0F82-C9E9-4A76-8FAB-5E8838D3390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05539016-7B66-47F5-9FB2-1DEEDF7CC99E}"/>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76272029-4DDF-45E2-9C4C-4A76D4065F49}"/>
              </a:ext>
            </a:extLst>
          </p:cNvPr>
          <p:cNvSpPr>
            <a:spLocks noGrp="1"/>
          </p:cNvSpPr>
          <p:nvPr>
            <p:ph type="sldNum" sz="quarter" idx="13"/>
          </p:nvPr>
        </p:nvSpPr>
        <p:spPr/>
        <p:txBody>
          <a:bodyPr/>
          <a:lstStyle/>
          <a:p>
            <a:pPr>
              <a:defRPr/>
            </a:pPr>
            <a:fld id="{9544C8DD-E839-4A64-8744-5FDFE6B0E371}" type="slidenum">
              <a:rPr lang="en-US" altLang="en-US" smtClean="0"/>
              <a:pPr>
                <a:defRPr/>
              </a:pPr>
              <a:t>80</a:t>
            </a:fld>
            <a:endParaRPr lang="en-US" altLang="en-US"/>
          </a:p>
        </p:txBody>
      </p:sp>
      <p:sp>
        <p:nvSpPr>
          <p:cNvPr id="7" name="Rectangle 6">
            <a:extLst>
              <a:ext uri="{FF2B5EF4-FFF2-40B4-BE49-F238E27FC236}">
                <a16:creationId xmlns:a16="http://schemas.microsoft.com/office/drawing/2014/main" id="{0EF7EA9F-F0CA-4A49-BB3C-B6131864F3CF}"/>
              </a:ext>
            </a:extLst>
          </p:cNvPr>
          <p:cNvSpPr/>
          <p:nvPr/>
        </p:nvSpPr>
        <p:spPr>
          <a:xfrm>
            <a:off x="457200" y="5364163"/>
            <a:ext cx="7924800" cy="369332"/>
          </a:xfrm>
          <a:prstGeom prst="rect">
            <a:avLst/>
          </a:prstGeom>
        </p:spPr>
        <p:txBody>
          <a:bodyPr wrap="square">
            <a:spAutoFit/>
          </a:bodyPr>
          <a:lstStyle/>
          <a:p>
            <a:r>
              <a:rPr lang="en-GB" dirty="0"/>
              <a:t>These networks can be used to solve a new task using transfer learning</a:t>
            </a:r>
            <a:endParaRPr lang="en-AE" dirty="0"/>
          </a:p>
        </p:txBody>
      </p:sp>
    </p:spTree>
    <p:extLst>
      <p:ext uri="{BB962C8B-B14F-4D97-AF65-F5344CB8AC3E}">
        <p14:creationId xmlns:p14="http://schemas.microsoft.com/office/powerpoint/2010/main" val="29245589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B699E1-5895-4857-BD26-3E501039032D}"/>
              </a:ext>
            </a:extLst>
          </p:cNvPr>
          <p:cNvSpPr>
            <a:spLocks noGrp="1"/>
          </p:cNvSpPr>
          <p:nvPr>
            <p:ph idx="1"/>
          </p:nvPr>
        </p:nvSpPr>
        <p:spPr/>
        <p:txBody>
          <a:bodyPr/>
          <a:lstStyle/>
          <a:p>
            <a:r>
              <a:rPr lang="en-GB" dirty="0"/>
              <a:t>Few most popular open-source deep learning frameworks (i.e., packages) are listed below:</a:t>
            </a:r>
          </a:p>
          <a:p>
            <a:pPr lvl="1"/>
            <a:r>
              <a:rPr lang="en-GB" dirty="0"/>
              <a:t>Caffe: https://github.com/BVLC/caffe</a:t>
            </a:r>
          </a:p>
          <a:p>
            <a:pPr lvl="1"/>
            <a:r>
              <a:rPr lang="en-GB" dirty="0" err="1"/>
              <a:t>Tensorflow</a:t>
            </a:r>
            <a:r>
              <a:rPr lang="en-GB" dirty="0"/>
              <a:t>: https://github.com/tensorflow/tensorflow</a:t>
            </a:r>
          </a:p>
          <a:p>
            <a:pPr lvl="1"/>
            <a:r>
              <a:rPr lang="en-GB" dirty="0"/>
              <a:t>Theano: https://github.com/Theano/Theano</a:t>
            </a:r>
          </a:p>
          <a:p>
            <a:pPr lvl="1"/>
            <a:r>
              <a:rPr lang="en-GB" dirty="0"/>
              <a:t>Torch7/</a:t>
            </a:r>
            <a:r>
              <a:rPr lang="en-GB" dirty="0" err="1"/>
              <a:t>PyTorch</a:t>
            </a:r>
            <a:r>
              <a:rPr lang="en-GB" dirty="0"/>
              <a:t>-: https://github.com/torch/torch7 or https://github.com/pytorch/pytorch</a:t>
            </a:r>
          </a:p>
          <a:p>
            <a:pPr lvl="1"/>
            <a:r>
              <a:rPr lang="en-GB" dirty="0" err="1"/>
              <a:t>MXNet</a:t>
            </a:r>
            <a:r>
              <a:rPr lang="en-GB" dirty="0"/>
              <a:t>: https://github.com/apache/incubator-mxnet</a:t>
            </a:r>
          </a:p>
          <a:p>
            <a:endParaRPr lang="en-AE" dirty="0"/>
          </a:p>
        </p:txBody>
      </p:sp>
      <p:sp>
        <p:nvSpPr>
          <p:cNvPr id="3" name="Content Placeholder 2">
            <a:extLst>
              <a:ext uri="{FF2B5EF4-FFF2-40B4-BE49-F238E27FC236}">
                <a16:creationId xmlns:a16="http://schemas.microsoft.com/office/drawing/2014/main" id="{1BB02D03-8476-45B8-A75D-5E0BC61E75CA}"/>
              </a:ext>
            </a:extLst>
          </p:cNvPr>
          <p:cNvSpPr>
            <a:spLocks noGrp="1"/>
          </p:cNvSpPr>
          <p:nvPr>
            <p:ph sz="quarter" idx="10"/>
          </p:nvPr>
        </p:nvSpPr>
        <p:spPr/>
        <p:txBody>
          <a:bodyPr/>
          <a:lstStyle/>
          <a:p>
            <a:r>
              <a:rPr lang="en-GB" dirty="0"/>
              <a:t>Frameworks</a:t>
            </a:r>
            <a:endParaRPr lang="en-AE" dirty="0"/>
          </a:p>
        </p:txBody>
      </p:sp>
      <p:sp>
        <p:nvSpPr>
          <p:cNvPr id="4" name="Date Placeholder 3">
            <a:extLst>
              <a:ext uri="{FF2B5EF4-FFF2-40B4-BE49-F238E27FC236}">
                <a16:creationId xmlns:a16="http://schemas.microsoft.com/office/drawing/2014/main" id="{CF04B15C-22AF-4116-B8D8-4424F82E2A35}"/>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709A3757-3DB3-4CCC-85A4-1066AF4506D7}"/>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F9F0F8F3-4532-4EC9-AA59-7829FD2E3E80}"/>
              </a:ext>
            </a:extLst>
          </p:cNvPr>
          <p:cNvSpPr>
            <a:spLocks noGrp="1"/>
          </p:cNvSpPr>
          <p:nvPr>
            <p:ph type="sldNum" sz="quarter" idx="13"/>
          </p:nvPr>
        </p:nvSpPr>
        <p:spPr/>
        <p:txBody>
          <a:bodyPr/>
          <a:lstStyle/>
          <a:p>
            <a:pPr>
              <a:defRPr/>
            </a:pPr>
            <a:fld id="{9544C8DD-E839-4A64-8744-5FDFE6B0E371}" type="slidenum">
              <a:rPr lang="en-US" altLang="en-US" smtClean="0"/>
              <a:pPr>
                <a:defRPr/>
              </a:pPr>
              <a:t>81</a:t>
            </a:fld>
            <a:endParaRPr lang="en-US" altLang="en-US"/>
          </a:p>
        </p:txBody>
      </p:sp>
    </p:spTree>
    <p:extLst>
      <p:ext uri="{BB962C8B-B14F-4D97-AF65-F5344CB8AC3E}">
        <p14:creationId xmlns:p14="http://schemas.microsoft.com/office/powerpoint/2010/main" val="4104888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70BCFD-7F5E-4917-84B1-668AECDE1434}"/>
              </a:ext>
            </a:extLst>
          </p:cNvPr>
          <p:cNvSpPr>
            <a:spLocks noGrp="1"/>
          </p:cNvSpPr>
          <p:nvPr>
            <p:ph idx="1"/>
          </p:nvPr>
        </p:nvSpPr>
        <p:spPr/>
        <p:txBody>
          <a:bodyPr/>
          <a:lstStyle/>
          <a:p>
            <a:r>
              <a:rPr lang="en-GB" dirty="0"/>
              <a:t>IEEE / CVF Computer Vision and Pattern Recognition Conference (CVPR)</a:t>
            </a:r>
          </a:p>
          <a:p>
            <a:r>
              <a:rPr lang="en-GB" dirty="0"/>
              <a:t>International Conference on Computer Vision (ICCV)</a:t>
            </a:r>
          </a:p>
          <a:p>
            <a:r>
              <a:rPr lang="en-GB" dirty="0"/>
              <a:t>British Machine Vision Conference (BMVC)</a:t>
            </a:r>
          </a:p>
          <a:p>
            <a:r>
              <a:rPr lang="en-GB" dirty="0"/>
              <a:t>IEEE International Conference on Image Processing (ICIP)</a:t>
            </a:r>
          </a:p>
          <a:p>
            <a:r>
              <a:rPr lang="en-GB" dirty="0"/>
              <a:t>Asian Conference on Computer Vision (ACCV)</a:t>
            </a:r>
          </a:p>
          <a:p>
            <a:r>
              <a:rPr lang="en-GB" dirty="0"/>
              <a:t>International Conference on Computer Vision Theory and Applications</a:t>
            </a:r>
          </a:p>
          <a:p>
            <a:r>
              <a:rPr lang="en-GB" dirty="0"/>
              <a:t>Indian Conference on Computer Vision, Graphics &amp; Image Processing (ICVGIP)</a:t>
            </a:r>
            <a:endParaRPr lang="en-AE" dirty="0"/>
          </a:p>
        </p:txBody>
      </p:sp>
      <p:sp>
        <p:nvSpPr>
          <p:cNvPr id="3" name="Content Placeholder 2">
            <a:extLst>
              <a:ext uri="{FF2B5EF4-FFF2-40B4-BE49-F238E27FC236}">
                <a16:creationId xmlns:a16="http://schemas.microsoft.com/office/drawing/2014/main" id="{EEA5B4AB-DBE9-46B9-9228-88DBA3D05802}"/>
              </a:ext>
            </a:extLst>
          </p:cNvPr>
          <p:cNvSpPr>
            <a:spLocks noGrp="1"/>
          </p:cNvSpPr>
          <p:nvPr>
            <p:ph sz="quarter" idx="10"/>
          </p:nvPr>
        </p:nvSpPr>
        <p:spPr/>
        <p:txBody>
          <a:bodyPr/>
          <a:lstStyle/>
          <a:p>
            <a:r>
              <a:rPr lang="en-GB" dirty="0"/>
              <a:t>Top conferences in computer vision</a:t>
            </a:r>
            <a:endParaRPr lang="en-AE" dirty="0"/>
          </a:p>
        </p:txBody>
      </p:sp>
      <p:sp>
        <p:nvSpPr>
          <p:cNvPr id="4" name="Date Placeholder 3">
            <a:extLst>
              <a:ext uri="{FF2B5EF4-FFF2-40B4-BE49-F238E27FC236}">
                <a16:creationId xmlns:a16="http://schemas.microsoft.com/office/drawing/2014/main" id="{F43FBCC6-431B-4E85-A081-0AE6C15900FA}"/>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6248018F-8DF2-465C-B531-BBE96C14B48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0298556-CE14-473A-BBBC-288503211020}"/>
              </a:ext>
            </a:extLst>
          </p:cNvPr>
          <p:cNvSpPr>
            <a:spLocks noGrp="1"/>
          </p:cNvSpPr>
          <p:nvPr>
            <p:ph type="sldNum" sz="quarter" idx="13"/>
          </p:nvPr>
        </p:nvSpPr>
        <p:spPr/>
        <p:txBody>
          <a:bodyPr/>
          <a:lstStyle/>
          <a:p>
            <a:pPr>
              <a:defRPr/>
            </a:pPr>
            <a:fld id="{9544C8DD-E839-4A64-8744-5FDFE6B0E371}" type="slidenum">
              <a:rPr lang="en-US" altLang="en-US" smtClean="0"/>
              <a:pPr>
                <a:defRPr/>
              </a:pPr>
              <a:t>82</a:t>
            </a:fld>
            <a:endParaRPr lang="en-US" altLang="en-US"/>
          </a:p>
        </p:txBody>
      </p:sp>
    </p:spTree>
    <p:extLst>
      <p:ext uri="{BB962C8B-B14F-4D97-AF65-F5344CB8AC3E}">
        <p14:creationId xmlns:p14="http://schemas.microsoft.com/office/powerpoint/2010/main" val="35187754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70BCFD-7F5E-4917-84B1-668AECDE1434}"/>
              </a:ext>
            </a:extLst>
          </p:cNvPr>
          <p:cNvSpPr>
            <a:spLocks noGrp="1"/>
          </p:cNvSpPr>
          <p:nvPr>
            <p:ph idx="1"/>
          </p:nvPr>
        </p:nvSpPr>
        <p:spPr/>
        <p:txBody>
          <a:bodyPr/>
          <a:lstStyle/>
          <a:p>
            <a:r>
              <a:rPr lang="en-GB" dirty="0"/>
              <a:t>Conference on Neural Information Processing Systems (</a:t>
            </a:r>
            <a:r>
              <a:rPr lang="en-GB" dirty="0" err="1"/>
              <a:t>NeurIPS</a:t>
            </a:r>
            <a:r>
              <a:rPr lang="en-GB" dirty="0"/>
              <a:t>)</a:t>
            </a:r>
          </a:p>
          <a:p>
            <a:r>
              <a:rPr lang="en-GB" dirty="0"/>
              <a:t>International Conference on Machine Learning (ICML)</a:t>
            </a:r>
          </a:p>
          <a:p>
            <a:r>
              <a:rPr lang="en-GB" dirty="0"/>
              <a:t>International Joint Conference on Artificial Intelligence (IJCAI)</a:t>
            </a:r>
            <a:endParaRPr lang="en-AE" dirty="0"/>
          </a:p>
        </p:txBody>
      </p:sp>
      <p:sp>
        <p:nvSpPr>
          <p:cNvPr id="3" name="Content Placeholder 2">
            <a:extLst>
              <a:ext uri="{FF2B5EF4-FFF2-40B4-BE49-F238E27FC236}">
                <a16:creationId xmlns:a16="http://schemas.microsoft.com/office/drawing/2014/main" id="{EEA5B4AB-DBE9-46B9-9228-88DBA3D05802}"/>
              </a:ext>
            </a:extLst>
          </p:cNvPr>
          <p:cNvSpPr>
            <a:spLocks noGrp="1"/>
          </p:cNvSpPr>
          <p:nvPr>
            <p:ph sz="quarter" idx="10"/>
          </p:nvPr>
        </p:nvSpPr>
        <p:spPr/>
        <p:txBody>
          <a:bodyPr/>
          <a:lstStyle/>
          <a:p>
            <a:r>
              <a:rPr lang="en-GB" dirty="0"/>
              <a:t>Top conferences in ML/AI</a:t>
            </a:r>
            <a:endParaRPr lang="en-AE" dirty="0"/>
          </a:p>
        </p:txBody>
      </p:sp>
      <p:sp>
        <p:nvSpPr>
          <p:cNvPr id="4" name="Date Placeholder 3">
            <a:extLst>
              <a:ext uri="{FF2B5EF4-FFF2-40B4-BE49-F238E27FC236}">
                <a16:creationId xmlns:a16="http://schemas.microsoft.com/office/drawing/2014/main" id="{F43FBCC6-431B-4E85-A081-0AE6C15900FA}"/>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6248018F-8DF2-465C-B531-BBE96C14B481}"/>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20298556-CE14-473A-BBBC-288503211020}"/>
              </a:ext>
            </a:extLst>
          </p:cNvPr>
          <p:cNvSpPr>
            <a:spLocks noGrp="1"/>
          </p:cNvSpPr>
          <p:nvPr>
            <p:ph type="sldNum" sz="quarter" idx="13"/>
          </p:nvPr>
        </p:nvSpPr>
        <p:spPr/>
        <p:txBody>
          <a:bodyPr/>
          <a:lstStyle/>
          <a:p>
            <a:pPr>
              <a:defRPr/>
            </a:pPr>
            <a:fld id="{9544C8DD-E839-4A64-8744-5FDFE6B0E371}" type="slidenum">
              <a:rPr lang="en-US" altLang="en-US" smtClean="0"/>
              <a:pPr>
                <a:defRPr/>
              </a:pPr>
              <a:t>83</a:t>
            </a:fld>
            <a:endParaRPr lang="en-US" altLang="en-US"/>
          </a:p>
        </p:txBody>
      </p:sp>
    </p:spTree>
    <p:extLst>
      <p:ext uri="{BB962C8B-B14F-4D97-AF65-F5344CB8AC3E}">
        <p14:creationId xmlns:p14="http://schemas.microsoft.com/office/powerpoint/2010/main" val="41538094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927288-D0C2-42CE-B0AD-DAFC562260AC}"/>
              </a:ext>
            </a:extLst>
          </p:cNvPr>
          <p:cNvSpPr>
            <a:spLocks noGrp="1"/>
          </p:cNvSpPr>
          <p:nvPr>
            <p:ph sz="quarter" idx="10"/>
          </p:nvPr>
        </p:nvSpPr>
        <p:spPr/>
        <p:txBody>
          <a:bodyPr/>
          <a:lstStyle/>
          <a:p>
            <a:r>
              <a:rPr lang="en-GB" dirty="0"/>
              <a:t>References</a:t>
            </a:r>
            <a:endParaRPr lang="en-AE" dirty="0"/>
          </a:p>
        </p:txBody>
      </p:sp>
      <p:sp>
        <p:nvSpPr>
          <p:cNvPr id="4" name="Date Placeholder 3">
            <a:extLst>
              <a:ext uri="{FF2B5EF4-FFF2-40B4-BE49-F238E27FC236}">
                <a16:creationId xmlns:a16="http://schemas.microsoft.com/office/drawing/2014/main" id="{12AB9F68-03DF-44B7-99E7-7885EFDDB75E}"/>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EC0F4849-5194-432D-9485-FDC98137AA3D}"/>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FFE71CE8-D7D7-468B-BDA7-5390975D0EFA}"/>
              </a:ext>
            </a:extLst>
          </p:cNvPr>
          <p:cNvSpPr>
            <a:spLocks noGrp="1"/>
          </p:cNvSpPr>
          <p:nvPr>
            <p:ph type="sldNum" sz="quarter" idx="13"/>
          </p:nvPr>
        </p:nvSpPr>
        <p:spPr/>
        <p:txBody>
          <a:bodyPr/>
          <a:lstStyle/>
          <a:p>
            <a:pPr>
              <a:defRPr/>
            </a:pPr>
            <a:fld id="{9544C8DD-E839-4A64-8744-5FDFE6B0E371}" type="slidenum">
              <a:rPr lang="en-US" altLang="en-US" smtClean="0"/>
              <a:pPr>
                <a:defRPr/>
              </a:pPr>
              <a:t>84</a:t>
            </a:fld>
            <a:endParaRPr lang="en-US" altLang="en-US"/>
          </a:p>
        </p:txBody>
      </p:sp>
      <p:sp>
        <p:nvSpPr>
          <p:cNvPr id="8" name="Content Placeholder 7">
            <a:extLst>
              <a:ext uri="{FF2B5EF4-FFF2-40B4-BE49-F238E27FC236}">
                <a16:creationId xmlns:a16="http://schemas.microsoft.com/office/drawing/2014/main" id="{AD5EAE2F-039B-4C32-A246-EAE9C2B6B332}"/>
              </a:ext>
            </a:extLst>
          </p:cNvPr>
          <p:cNvSpPr>
            <a:spLocks noGrp="1"/>
          </p:cNvSpPr>
          <p:nvPr>
            <p:ph idx="1"/>
          </p:nvPr>
        </p:nvSpPr>
        <p:spPr/>
        <p:txBody>
          <a:bodyPr/>
          <a:lstStyle/>
          <a:p>
            <a:pPr marL="457200" indent="-457200">
              <a:buFont typeface="+mj-lt"/>
              <a:buAutoNum type="arabicPeriod"/>
            </a:pPr>
            <a:r>
              <a:rPr lang="en-GB" sz="2000" dirty="0"/>
              <a:t>Jordan, Michael I., and Tom M. Mitchell. "Machine learning: Trends, perspectives, and prospects." </a:t>
            </a:r>
            <a:r>
              <a:rPr lang="en-GB" sz="2000" i="1" dirty="0"/>
              <a:t>Science</a:t>
            </a:r>
            <a:r>
              <a:rPr lang="en-GB" sz="2000" dirty="0"/>
              <a:t> 349.6245 (2015): 255-260.</a:t>
            </a:r>
          </a:p>
          <a:p>
            <a:pPr marL="457200" indent="-457200">
              <a:buFont typeface="+mj-lt"/>
              <a:buAutoNum type="arabicPeriod"/>
            </a:pPr>
            <a:r>
              <a:rPr lang="en-GB" sz="2000" dirty="0" err="1"/>
              <a:t>LeCun</a:t>
            </a:r>
            <a:r>
              <a:rPr lang="en-GB" sz="2000" dirty="0"/>
              <a:t>, Yann, </a:t>
            </a:r>
            <a:r>
              <a:rPr lang="en-GB" sz="2000" dirty="0" err="1"/>
              <a:t>Yoshua</a:t>
            </a:r>
            <a:r>
              <a:rPr lang="en-GB" sz="2000" dirty="0"/>
              <a:t> </a:t>
            </a:r>
            <a:r>
              <a:rPr lang="en-GB" sz="2000" dirty="0" err="1"/>
              <a:t>Bengio</a:t>
            </a:r>
            <a:r>
              <a:rPr lang="en-GB" sz="2000" dirty="0"/>
              <a:t>, and Geoffrey Hinton. "Deep learning." nature 521.7553 (2015): 436-444.</a:t>
            </a:r>
          </a:p>
          <a:p>
            <a:pPr marL="457200" indent="-457200">
              <a:buFont typeface="+mj-lt"/>
              <a:buAutoNum type="arabicPeriod"/>
            </a:pPr>
            <a:r>
              <a:rPr lang="en-GB" sz="2000" dirty="0"/>
              <a:t>Yamashita, </a:t>
            </a:r>
            <a:r>
              <a:rPr lang="en-GB" sz="2000" dirty="0" err="1"/>
              <a:t>Rikiya</a:t>
            </a:r>
            <a:r>
              <a:rPr lang="en-GB" sz="2000" dirty="0"/>
              <a:t>, et al. "Convolutional neural networks: an overview and application in radiology." Insights into imaging 9 (2018): 611-629.</a:t>
            </a:r>
          </a:p>
          <a:p>
            <a:pPr marL="457200" indent="-457200">
              <a:buFont typeface="+mj-lt"/>
              <a:buAutoNum type="arabicPeriod"/>
            </a:pPr>
            <a:r>
              <a:rPr lang="en-GB" sz="2000" dirty="0"/>
              <a:t>Jason Brownlee, "How to Choose an Activation Function for Deep Learning", Deep Learning, 2021.</a:t>
            </a:r>
          </a:p>
          <a:p>
            <a:pPr marL="457200" indent="-457200">
              <a:buFont typeface="+mj-lt"/>
              <a:buAutoNum type="arabicPeriod"/>
            </a:pPr>
            <a:r>
              <a:rPr lang="en-GB" sz="2000" dirty="0"/>
              <a:t>Jason Brownlee, "How Do Convolutional Layers Work in Deep Learning Neural Networks?", Deep Learning for Computer Vision, 2019.</a:t>
            </a:r>
          </a:p>
          <a:p>
            <a:pPr marL="457200" indent="-457200">
              <a:buFont typeface="+mj-lt"/>
              <a:buAutoNum type="arabicPeriod"/>
            </a:pPr>
            <a:endParaRPr lang="en-GB" sz="2000" dirty="0"/>
          </a:p>
          <a:p>
            <a:pPr marL="457200" indent="-457200">
              <a:buFont typeface="+mj-lt"/>
              <a:buAutoNum type="arabicPeriod"/>
            </a:pPr>
            <a:endParaRPr lang="en-GB" sz="2000" dirty="0"/>
          </a:p>
          <a:p>
            <a:pPr marL="457200" indent="-457200">
              <a:buFont typeface="+mj-lt"/>
              <a:buAutoNum type="arabicPeriod"/>
            </a:pPr>
            <a:endParaRPr lang="en-AE" sz="2000" dirty="0"/>
          </a:p>
        </p:txBody>
      </p:sp>
    </p:spTree>
    <p:extLst>
      <p:ext uri="{BB962C8B-B14F-4D97-AF65-F5344CB8AC3E}">
        <p14:creationId xmlns:p14="http://schemas.microsoft.com/office/powerpoint/2010/main" val="3742701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927288-D0C2-42CE-B0AD-DAFC562260AC}"/>
              </a:ext>
            </a:extLst>
          </p:cNvPr>
          <p:cNvSpPr>
            <a:spLocks noGrp="1"/>
          </p:cNvSpPr>
          <p:nvPr>
            <p:ph sz="quarter" idx="10"/>
          </p:nvPr>
        </p:nvSpPr>
        <p:spPr/>
        <p:txBody>
          <a:bodyPr/>
          <a:lstStyle/>
          <a:p>
            <a:r>
              <a:rPr lang="en-GB" dirty="0"/>
              <a:t>References</a:t>
            </a:r>
            <a:endParaRPr lang="en-AE" dirty="0"/>
          </a:p>
        </p:txBody>
      </p:sp>
      <p:sp>
        <p:nvSpPr>
          <p:cNvPr id="4" name="Date Placeholder 3">
            <a:extLst>
              <a:ext uri="{FF2B5EF4-FFF2-40B4-BE49-F238E27FC236}">
                <a16:creationId xmlns:a16="http://schemas.microsoft.com/office/drawing/2014/main" id="{12AB9F68-03DF-44B7-99E7-7885EFDDB75E}"/>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EC0F4849-5194-432D-9485-FDC98137AA3D}"/>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FFE71CE8-D7D7-468B-BDA7-5390975D0EFA}"/>
              </a:ext>
            </a:extLst>
          </p:cNvPr>
          <p:cNvSpPr>
            <a:spLocks noGrp="1"/>
          </p:cNvSpPr>
          <p:nvPr>
            <p:ph type="sldNum" sz="quarter" idx="13"/>
          </p:nvPr>
        </p:nvSpPr>
        <p:spPr/>
        <p:txBody>
          <a:bodyPr/>
          <a:lstStyle/>
          <a:p>
            <a:pPr>
              <a:defRPr/>
            </a:pPr>
            <a:fld id="{9544C8DD-E839-4A64-8744-5FDFE6B0E371}" type="slidenum">
              <a:rPr lang="en-US" altLang="en-US" smtClean="0"/>
              <a:pPr>
                <a:defRPr/>
              </a:pPr>
              <a:t>85</a:t>
            </a:fld>
            <a:endParaRPr lang="en-US" altLang="en-US"/>
          </a:p>
        </p:txBody>
      </p:sp>
      <p:sp>
        <p:nvSpPr>
          <p:cNvPr id="8" name="Content Placeholder 7">
            <a:extLst>
              <a:ext uri="{FF2B5EF4-FFF2-40B4-BE49-F238E27FC236}">
                <a16:creationId xmlns:a16="http://schemas.microsoft.com/office/drawing/2014/main" id="{AD5EAE2F-039B-4C32-A246-EAE9C2B6B332}"/>
              </a:ext>
            </a:extLst>
          </p:cNvPr>
          <p:cNvSpPr>
            <a:spLocks noGrp="1"/>
          </p:cNvSpPr>
          <p:nvPr>
            <p:ph idx="1"/>
          </p:nvPr>
        </p:nvSpPr>
        <p:spPr>
          <a:xfrm>
            <a:off x="304800" y="1493837"/>
            <a:ext cx="8382000" cy="4525963"/>
          </a:xfrm>
        </p:spPr>
        <p:txBody>
          <a:bodyPr/>
          <a:lstStyle/>
          <a:p>
            <a:pPr marL="457200" indent="-457200">
              <a:buFont typeface="+mj-lt"/>
              <a:buAutoNum type="arabicPeriod" startAt="6"/>
            </a:pPr>
            <a:r>
              <a:rPr lang="en-GB" sz="2000" dirty="0"/>
              <a:t>Jia Y, </a:t>
            </a:r>
            <a:r>
              <a:rPr lang="en-GB" sz="2000" dirty="0" err="1"/>
              <a:t>Shelhamer</a:t>
            </a:r>
            <a:r>
              <a:rPr lang="en-GB" sz="2000" dirty="0"/>
              <a:t> E, Donahue J, </a:t>
            </a:r>
            <a:r>
              <a:rPr lang="en-GB" sz="2000" dirty="0" err="1"/>
              <a:t>Karayev</a:t>
            </a:r>
            <a:r>
              <a:rPr lang="en-GB" sz="2000" dirty="0"/>
              <a:t> S, Long J, </a:t>
            </a:r>
            <a:r>
              <a:rPr lang="en-GB" sz="2000" dirty="0" err="1"/>
              <a:t>Girshick</a:t>
            </a:r>
            <a:r>
              <a:rPr lang="en-GB" sz="2000" dirty="0"/>
              <a:t> R, et al. Caffe: Convolutional architecture for fast feature embedding. In: Proceedings of the 22nd ACM international conference on Multimedia; 2014 Nov 3–7; New York, NY, USA. New York: ACM; 2014. p. 675–8.</a:t>
            </a:r>
          </a:p>
          <a:p>
            <a:pPr marL="457200" indent="-457200">
              <a:buFont typeface="+mj-lt"/>
              <a:buAutoNum type="arabicPeriod" startAt="6"/>
            </a:pPr>
            <a:r>
              <a:rPr lang="en-GB" sz="2000" dirty="0"/>
              <a:t>Abadi M, Agarwal A, Barham P, </a:t>
            </a:r>
            <a:r>
              <a:rPr lang="en-GB" sz="2000" dirty="0" err="1"/>
              <a:t>Brevdo</a:t>
            </a:r>
            <a:r>
              <a:rPr lang="en-GB" sz="2000" dirty="0"/>
              <a:t> E, Chen Z, </a:t>
            </a:r>
            <a:r>
              <a:rPr lang="en-GB" sz="2000" dirty="0" err="1"/>
              <a:t>Citro</a:t>
            </a:r>
            <a:r>
              <a:rPr lang="en-GB" sz="2000" dirty="0"/>
              <a:t> C, et al. </a:t>
            </a:r>
            <a:r>
              <a:rPr lang="en-GB" sz="2000" dirty="0" err="1"/>
              <a:t>Tensorflow</a:t>
            </a:r>
            <a:r>
              <a:rPr lang="en-GB" sz="2000" dirty="0"/>
              <a:t>: large-scale machine learning on heterogeneous distributed systems. 2016. </a:t>
            </a:r>
            <a:r>
              <a:rPr lang="en-GB" sz="2000" dirty="0" err="1"/>
              <a:t>arXiv</a:t>
            </a:r>
            <a:r>
              <a:rPr lang="en-GB" sz="2000" dirty="0"/>
              <a:t>: 1603.04467.</a:t>
            </a:r>
          </a:p>
          <a:p>
            <a:pPr marL="457200" indent="-457200">
              <a:buFont typeface="+mj-lt"/>
              <a:buAutoNum type="arabicPeriod" startAt="6"/>
            </a:pPr>
            <a:r>
              <a:rPr lang="en-GB" sz="2000" dirty="0"/>
              <a:t>Bastien F, </a:t>
            </a:r>
            <a:r>
              <a:rPr lang="en-GB" sz="2000" dirty="0" err="1"/>
              <a:t>Lamblin</a:t>
            </a:r>
            <a:r>
              <a:rPr lang="en-GB" sz="2000" dirty="0"/>
              <a:t> P, </a:t>
            </a:r>
            <a:r>
              <a:rPr lang="en-GB" sz="2000" dirty="0" err="1"/>
              <a:t>Pascanu</a:t>
            </a:r>
            <a:r>
              <a:rPr lang="en-GB" sz="2000" dirty="0"/>
              <a:t> R, </a:t>
            </a:r>
            <a:r>
              <a:rPr lang="en-GB" sz="2000" dirty="0" err="1"/>
              <a:t>Bergstra</a:t>
            </a:r>
            <a:r>
              <a:rPr lang="en-GB" sz="2000" dirty="0"/>
              <a:t> J, Goodfellow L, Bergeron A, et al. Theano: new features and speed improvements. 2012. </a:t>
            </a:r>
            <a:r>
              <a:rPr lang="en-GB" sz="2000" dirty="0" err="1"/>
              <a:t>arXiv</a:t>
            </a:r>
            <a:r>
              <a:rPr lang="en-GB" sz="2000" dirty="0"/>
              <a:t>: 1211.5590. </a:t>
            </a:r>
          </a:p>
          <a:p>
            <a:pPr marL="457200" indent="-457200">
              <a:buFont typeface="+mj-lt"/>
              <a:buAutoNum type="arabicPeriod" startAt="6"/>
            </a:pPr>
            <a:r>
              <a:rPr lang="en-GB" sz="2000" dirty="0" err="1"/>
              <a:t>Collobert</a:t>
            </a:r>
            <a:r>
              <a:rPr lang="en-GB" sz="2000" dirty="0"/>
              <a:t> R, </a:t>
            </a:r>
            <a:r>
              <a:rPr lang="en-GB" sz="2000" dirty="0" err="1"/>
              <a:t>Kavukcuoglu</a:t>
            </a:r>
            <a:r>
              <a:rPr lang="en-GB" sz="2000" dirty="0"/>
              <a:t> K, </a:t>
            </a:r>
            <a:r>
              <a:rPr lang="en-GB" sz="2000" dirty="0" err="1"/>
              <a:t>Farabet</a:t>
            </a:r>
            <a:r>
              <a:rPr lang="en-GB" sz="2000" dirty="0"/>
              <a:t> C. Torch7: a </a:t>
            </a:r>
            <a:r>
              <a:rPr lang="en-GB" sz="2000" dirty="0" err="1"/>
              <a:t>matlab</a:t>
            </a:r>
            <a:r>
              <a:rPr lang="en-GB" sz="2000" dirty="0"/>
              <a:t>-like environment for machine learning. In: Proceedings of the NIPS 2011 Workshop; 2011 Dec 12–17; Granada, Spain, 2011.</a:t>
            </a:r>
          </a:p>
          <a:p>
            <a:pPr marL="457200" indent="-457200">
              <a:buFont typeface="+mj-lt"/>
              <a:buAutoNum type="arabicPeriod" startAt="6"/>
            </a:pPr>
            <a:endParaRPr lang="en-GB" sz="2000" dirty="0"/>
          </a:p>
          <a:p>
            <a:pPr marL="457200" indent="-457200">
              <a:buFont typeface="+mj-lt"/>
              <a:buAutoNum type="arabicPeriod" startAt="6"/>
            </a:pPr>
            <a:endParaRPr lang="en-AE" sz="2000" dirty="0"/>
          </a:p>
        </p:txBody>
      </p:sp>
    </p:spTree>
    <p:extLst>
      <p:ext uri="{BB962C8B-B14F-4D97-AF65-F5344CB8AC3E}">
        <p14:creationId xmlns:p14="http://schemas.microsoft.com/office/powerpoint/2010/main" val="27966031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927288-D0C2-42CE-B0AD-DAFC562260AC}"/>
              </a:ext>
            </a:extLst>
          </p:cNvPr>
          <p:cNvSpPr>
            <a:spLocks noGrp="1"/>
          </p:cNvSpPr>
          <p:nvPr>
            <p:ph sz="quarter" idx="10"/>
          </p:nvPr>
        </p:nvSpPr>
        <p:spPr/>
        <p:txBody>
          <a:bodyPr/>
          <a:lstStyle/>
          <a:p>
            <a:r>
              <a:rPr lang="en-GB" dirty="0"/>
              <a:t>References</a:t>
            </a:r>
            <a:endParaRPr lang="en-AE" dirty="0"/>
          </a:p>
        </p:txBody>
      </p:sp>
      <p:sp>
        <p:nvSpPr>
          <p:cNvPr id="4" name="Date Placeholder 3">
            <a:extLst>
              <a:ext uri="{FF2B5EF4-FFF2-40B4-BE49-F238E27FC236}">
                <a16:creationId xmlns:a16="http://schemas.microsoft.com/office/drawing/2014/main" id="{12AB9F68-03DF-44B7-99E7-7885EFDDB75E}"/>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EC0F4849-5194-432D-9485-FDC98137AA3D}"/>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FFE71CE8-D7D7-468B-BDA7-5390975D0EFA}"/>
              </a:ext>
            </a:extLst>
          </p:cNvPr>
          <p:cNvSpPr>
            <a:spLocks noGrp="1"/>
          </p:cNvSpPr>
          <p:nvPr>
            <p:ph type="sldNum" sz="quarter" idx="13"/>
          </p:nvPr>
        </p:nvSpPr>
        <p:spPr/>
        <p:txBody>
          <a:bodyPr/>
          <a:lstStyle/>
          <a:p>
            <a:pPr>
              <a:defRPr/>
            </a:pPr>
            <a:fld id="{9544C8DD-E839-4A64-8744-5FDFE6B0E371}" type="slidenum">
              <a:rPr lang="en-US" altLang="en-US" smtClean="0"/>
              <a:pPr>
                <a:defRPr/>
              </a:pPr>
              <a:t>86</a:t>
            </a:fld>
            <a:endParaRPr lang="en-US" altLang="en-US"/>
          </a:p>
        </p:txBody>
      </p:sp>
      <p:sp>
        <p:nvSpPr>
          <p:cNvPr id="8" name="Content Placeholder 7">
            <a:extLst>
              <a:ext uri="{FF2B5EF4-FFF2-40B4-BE49-F238E27FC236}">
                <a16:creationId xmlns:a16="http://schemas.microsoft.com/office/drawing/2014/main" id="{AD5EAE2F-039B-4C32-A246-EAE9C2B6B332}"/>
              </a:ext>
            </a:extLst>
          </p:cNvPr>
          <p:cNvSpPr>
            <a:spLocks noGrp="1"/>
          </p:cNvSpPr>
          <p:nvPr>
            <p:ph idx="1"/>
          </p:nvPr>
        </p:nvSpPr>
        <p:spPr>
          <a:xfrm>
            <a:off x="304800" y="1493837"/>
            <a:ext cx="8382000" cy="4525963"/>
          </a:xfrm>
        </p:spPr>
        <p:txBody>
          <a:bodyPr/>
          <a:lstStyle/>
          <a:p>
            <a:pPr marL="457200" indent="-457200">
              <a:buFont typeface="+mj-lt"/>
              <a:buAutoNum type="arabicPeriod" startAt="10"/>
            </a:pPr>
            <a:r>
              <a:rPr lang="en-GB" sz="2000" dirty="0"/>
              <a:t>Chen T, Li M, Li Y, Lin M, Wang N, Wang M. </a:t>
            </a:r>
            <a:r>
              <a:rPr lang="en-GB" sz="2000" dirty="0" err="1"/>
              <a:t>MXNet</a:t>
            </a:r>
            <a:r>
              <a:rPr lang="en-GB" sz="2000" dirty="0"/>
              <a:t>: a flexible and efficient machine learning library for heterogeneous distributed systems. 2015. </a:t>
            </a:r>
            <a:r>
              <a:rPr lang="en-GB" sz="2000" dirty="0" err="1"/>
              <a:t>arXiv</a:t>
            </a:r>
            <a:r>
              <a:rPr lang="en-GB" sz="2000" dirty="0"/>
              <a:t>: 1512.01274.</a:t>
            </a:r>
          </a:p>
          <a:p>
            <a:pPr marL="457200" indent="-457200">
              <a:buFont typeface="+mj-lt"/>
              <a:buAutoNum type="arabicPeriod" startAt="10"/>
            </a:pPr>
            <a:r>
              <a:rPr lang="en-GB" sz="2000" dirty="0"/>
              <a:t>https://www.cs.toronto.edu/~lczhang/360/lec/w04/convnet.html</a:t>
            </a:r>
          </a:p>
          <a:p>
            <a:pPr marL="457200" indent="-457200">
              <a:buFont typeface="+mj-lt"/>
              <a:buAutoNum type="arabicPeriod" startAt="10"/>
            </a:pPr>
            <a:endParaRPr lang="en-AE" sz="2000" dirty="0"/>
          </a:p>
        </p:txBody>
      </p:sp>
    </p:spTree>
    <p:extLst>
      <p:ext uri="{BB962C8B-B14F-4D97-AF65-F5344CB8AC3E}">
        <p14:creationId xmlns:p14="http://schemas.microsoft.com/office/powerpoint/2010/main" val="1027493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C7B5C92-4524-419B-9688-48D6D41CF912}"/>
              </a:ext>
            </a:extLst>
          </p:cNvPr>
          <p:cNvPicPr>
            <a:picLocks noGrp="1" noChangeAspect="1"/>
          </p:cNvPicPr>
          <p:nvPr>
            <p:ph idx="1"/>
          </p:nvPr>
        </p:nvPicPr>
        <p:blipFill>
          <a:blip r:embed="rId2"/>
          <a:stretch>
            <a:fillRect/>
          </a:stretch>
        </p:blipFill>
        <p:spPr>
          <a:xfrm>
            <a:off x="457200" y="2198687"/>
            <a:ext cx="7743732" cy="2460625"/>
          </a:xfrm>
          <a:prstGeom prst="rect">
            <a:avLst/>
          </a:prstGeom>
        </p:spPr>
      </p:pic>
      <p:sp>
        <p:nvSpPr>
          <p:cNvPr id="3" name="Content Placeholder 2">
            <a:extLst>
              <a:ext uri="{FF2B5EF4-FFF2-40B4-BE49-F238E27FC236}">
                <a16:creationId xmlns:a16="http://schemas.microsoft.com/office/drawing/2014/main" id="{FF0A5338-B5C7-4D4E-A37D-F50E2EAEDD22}"/>
              </a:ext>
            </a:extLst>
          </p:cNvPr>
          <p:cNvSpPr>
            <a:spLocks noGrp="1"/>
          </p:cNvSpPr>
          <p:nvPr>
            <p:ph sz="quarter" idx="10"/>
          </p:nvPr>
        </p:nvSpPr>
        <p:spPr/>
        <p:txBody>
          <a:bodyPr>
            <a:normAutofit fontScale="85000" lnSpcReduction="10000"/>
          </a:bodyPr>
          <a:lstStyle/>
          <a:p>
            <a:r>
              <a:rPr lang="en-GB" dirty="0"/>
              <a:t>Tutorial: CNN Image Classification with </a:t>
            </a:r>
            <a:r>
              <a:rPr lang="en-GB" dirty="0" err="1"/>
              <a:t>Keras</a:t>
            </a:r>
            <a:r>
              <a:rPr lang="en-GB" dirty="0"/>
              <a:t> and CIFAR-10</a:t>
            </a:r>
          </a:p>
        </p:txBody>
      </p:sp>
      <p:sp>
        <p:nvSpPr>
          <p:cNvPr id="4" name="Date Placeholder 3">
            <a:extLst>
              <a:ext uri="{FF2B5EF4-FFF2-40B4-BE49-F238E27FC236}">
                <a16:creationId xmlns:a16="http://schemas.microsoft.com/office/drawing/2014/main" id="{DF3961A6-F8C4-4F60-AC53-E5EBE7B24FB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1CE48C5B-4D8D-4F4D-A272-BDA20329CBB3}"/>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7D6B1D0E-D1DC-438F-9AE2-C6D3C283B49E}"/>
              </a:ext>
            </a:extLst>
          </p:cNvPr>
          <p:cNvSpPr>
            <a:spLocks noGrp="1"/>
          </p:cNvSpPr>
          <p:nvPr>
            <p:ph type="sldNum" sz="quarter" idx="13"/>
          </p:nvPr>
        </p:nvSpPr>
        <p:spPr/>
        <p:txBody>
          <a:bodyPr/>
          <a:lstStyle/>
          <a:p>
            <a:pPr>
              <a:defRPr/>
            </a:pPr>
            <a:fld id="{9544C8DD-E839-4A64-8744-5FDFE6B0E371}" type="slidenum">
              <a:rPr lang="en-US" altLang="en-US" smtClean="0"/>
              <a:pPr>
                <a:defRPr/>
              </a:pPr>
              <a:t>87</a:t>
            </a:fld>
            <a:endParaRPr lang="en-US" altLang="en-US"/>
          </a:p>
        </p:txBody>
      </p:sp>
    </p:spTree>
    <p:extLst>
      <p:ext uri="{BB962C8B-B14F-4D97-AF65-F5344CB8AC3E}">
        <p14:creationId xmlns:p14="http://schemas.microsoft.com/office/powerpoint/2010/main" val="3229386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4311359-3DE9-4B6D-ADE4-43AA435A6633}"/>
              </a:ext>
            </a:extLst>
          </p:cNvPr>
          <p:cNvPicPr>
            <a:picLocks noGrp="1" noChangeAspect="1"/>
          </p:cNvPicPr>
          <p:nvPr>
            <p:ph idx="1"/>
          </p:nvPr>
        </p:nvPicPr>
        <p:blipFill>
          <a:blip r:embed="rId2"/>
          <a:stretch>
            <a:fillRect/>
          </a:stretch>
        </p:blipFill>
        <p:spPr>
          <a:xfrm>
            <a:off x="193078" y="4953000"/>
            <a:ext cx="8599581" cy="974724"/>
          </a:xfrm>
          <a:prstGeom prst="rect">
            <a:avLst/>
          </a:prstGeom>
        </p:spPr>
      </p:pic>
      <p:sp>
        <p:nvSpPr>
          <p:cNvPr id="3" name="Content Placeholder 2">
            <a:extLst>
              <a:ext uri="{FF2B5EF4-FFF2-40B4-BE49-F238E27FC236}">
                <a16:creationId xmlns:a16="http://schemas.microsoft.com/office/drawing/2014/main" id="{2ABEFCD9-E46C-4226-854A-0885AE4C8A1F}"/>
              </a:ext>
            </a:extLst>
          </p:cNvPr>
          <p:cNvSpPr>
            <a:spLocks noGrp="1"/>
          </p:cNvSpPr>
          <p:nvPr>
            <p:ph sz="quarter" idx="10"/>
          </p:nvPr>
        </p:nvSpPr>
        <p:spPr/>
        <p:txBody>
          <a:bodyPr/>
          <a:lstStyle/>
          <a:p>
            <a:endParaRPr lang="en-AE" dirty="0"/>
          </a:p>
        </p:txBody>
      </p:sp>
      <p:sp>
        <p:nvSpPr>
          <p:cNvPr id="4" name="Date Placeholder 3">
            <a:extLst>
              <a:ext uri="{FF2B5EF4-FFF2-40B4-BE49-F238E27FC236}">
                <a16:creationId xmlns:a16="http://schemas.microsoft.com/office/drawing/2014/main" id="{EAB9C27A-BFEA-4F31-A39A-ADE00C080A5D}"/>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C205AF7E-EFD2-4AA5-8D84-5968F13874B0}"/>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0CF38E86-D514-4689-8FC1-CF53A2745804}"/>
              </a:ext>
            </a:extLst>
          </p:cNvPr>
          <p:cNvSpPr>
            <a:spLocks noGrp="1"/>
          </p:cNvSpPr>
          <p:nvPr>
            <p:ph type="sldNum" sz="quarter" idx="13"/>
          </p:nvPr>
        </p:nvSpPr>
        <p:spPr/>
        <p:txBody>
          <a:bodyPr/>
          <a:lstStyle/>
          <a:p>
            <a:pPr>
              <a:defRPr/>
            </a:pPr>
            <a:fld id="{9544C8DD-E839-4A64-8744-5FDFE6B0E371}" type="slidenum">
              <a:rPr lang="en-US" altLang="en-US" smtClean="0"/>
              <a:pPr>
                <a:defRPr/>
              </a:pPr>
              <a:t>88</a:t>
            </a:fld>
            <a:endParaRPr lang="en-US" altLang="en-US"/>
          </a:p>
        </p:txBody>
      </p:sp>
      <p:pic>
        <p:nvPicPr>
          <p:cNvPr id="7" name="Picture 6">
            <a:extLst>
              <a:ext uri="{FF2B5EF4-FFF2-40B4-BE49-F238E27FC236}">
                <a16:creationId xmlns:a16="http://schemas.microsoft.com/office/drawing/2014/main" id="{3DDD4DD7-C677-4564-A2DB-D8CF333B4764}"/>
              </a:ext>
            </a:extLst>
          </p:cNvPr>
          <p:cNvPicPr>
            <a:picLocks noChangeAspect="1"/>
          </p:cNvPicPr>
          <p:nvPr/>
        </p:nvPicPr>
        <p:blipFill>
          <a:blip r:embed="rId3"/>
          <a:stretch>
            <a:fillRect/>
          </a:stretch>
        </p:blipFill>
        <p:spPr>
          <a:xfrm>
            <a:off x="304800" y="2705100"/>
            <a:ext cx="8997462" cy="1447800"/>
          </a:xfrm>
          <a:prstGeom prst="rect">
            <a:avLst/>
          </a:prstGeom>
        </p:spPr>
      </p:pic>
      <p:sp>
        <p:nvSpPr>
          <p:cNvPr id="9" name="Rectangle 8">
            <a:extLst>
              <a:ext uri="{FF2B5EF4-FFF2-40B4-BE49-F238E27FC236}">
                <a16:creationId xmlns:a16="http://schemas.microsoft.com/office/drawing/2014/main" id="{D738FB76-9036-404E-95C7-859B85C071A3}"/>
              </a:ext>
            </a:extLst>
          </p:cNvPr>
          <p:cNvSpPr/>
          <p:nvPr/>
        </p:nvSpPr>
        <p:spPr>
          <a:xfrm>
            <a:off x="280182" y="1581974"/>
            <a:ext cx="12367488" cy="1477328"/>
          </a:xfrm>
          <a:prstGeom prst="rect">
            <a:avLst/>
          </a:prstGeom>
        </p:spPr>
        <p:txBody>
          <a:bodyPr wrap="none">
            <a:spAutoFit/>
          </a:bodyPr>
          <a:lstStyle/>
          <a:p>
            <a:r>
              <a:rPr lang="en-GB" b="1" dirty="0">
                <a:solidFill>
                  <a:srgbClr val="000000"/>
                </a:solidFill>
                <a:latin typeface="Comfortaa"/>
              </a:rPr>
              <a:t>Step 1: Choose a Dataset</a:t>
            </a:r>
          </a:p>
          <a:p>
            <a:r>
              <a:rPr lang="en-GB" dirty="0"/>
              <a:t>CIFAR-10 dataset, which consists of 60,000 32×32 </a:t>
            </a:r>
            <a:r>
              <a:rPr lang="en-GB" dirty="0" err="1"/>
              <a:t>color</a:t>
            </a:r>
            <a:r>
              <a:rPr lang="en-GB" dirty="0"/>
              <a:t> images across ten classes, with 6,000 images in each class.</a:t>
            </a:r>
          </a:p>
          <a:p>
            <a:r>
              <a:rPr lang="en-GB" b="1" dirty="0"/>
              <a:t>Step 2: Prepare the Dataset for Training</a:t>
            </a:r>
          </a:p>
          <a:p>
            <a:r>
              <a:rPr lang="en-GB" dirty="0"/>
              <a:t>splitting the dataset into training and test sets, and then normalizing the pixel values of the images to the range of 0 to 1</a:t>
            </a:r>
          </a:p>
          <a:p>
            <a:endParaRPr lang="en-GB" b="1" i="0" dirty="0">
              <a:solidFill>
                <a:srgbClr val="000000"/>
              </a:solidFill>
              <a:effectLst/>
              <a:latin typeface="Comfortaa"/>
            </a:endParaRPr>
          </a:p>
        </p:txBody>
      </p:sp>
      <p:sp>
        <p:nvSpPr>
          <p:cNvPr id="10" name="Rectangle 9">
            <a:extLst>
              <a:ext uri="{FF2B5EF4-FFF2-40B4-BE49-F238E27FC236}">
                <a16:creationId xmlns:a16="http://schemas.microsoft.com/office/drawing/2014/main" id="{81C128AA-369A-479F-9269-1EFB85FA0AC5}"/>
              </a:ext>
            </a:extLst>
          </p:cNvPr>
          <p:cNvSpPr/>
          <p:nvPr/>
        </p:nvSpPr>
        <p:spPr>
          <a:xfrm>
            <a:off x="226978" y="4396860"/>
            <a:ext cx="4561313" cy="369332"/>
          </a:xfrm>
          <a:prstGeom prst="rect">
            <a:avLst/>
          </a:prstGeom>
        </p:spPr>
        <p:txBody>
          <a:bodyPr wrap="none">
            <a:spAutoFit/>
          </a:bodyPr>
          <a:lstStyle/>
          <a:p>
            <a:r>
              <a:rPr lang="en-GB" b="1" dirty="0">
                <a:solidFill>
                  <a:srgbClr val="000000"/>
                </a:solidFill>
                <a:latin typeface="Comfortaa"/>
              </a:rPr>
              <a:t>Step 3: Create Training Data and Assign Labels</a:t>
            </a:r>
            <a:endParaRPr lang="en-GB" b="1" i="0" dirty="0">
              <a:solidFill>
                <a:srgbClr val="000000"/>
              </a:solidFill>
              <a:effectLst/>
              <a:latin typeface="Comfortaa"/>
            </a:endParaRPr>
          </a:p>
        </p:txBody>
      </p:sp>
    </p:spTree>
    <p:extLst>
      <p:ext uri="{BB962C8B-B14F-4D97-AF65-F5344CB8AC3E}">
        <p14:creationId xmlns:p14="http://schemas.microsoft.com/office/powerpoint/2010/main" val="2203938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CBCCA68-EA50-41C6-BCCD-20DEE0D366E6}"/>
              </a:ext>
            </a:extLst>
          </p:cNvPr>
          <p:cNvPicPr>
            <a:picLocks noGrp="1" noChangeAspect="1"/>
          </p:cNvPicPr>
          <p:nvPr>
            <p:ph idx="1"/>
          </p:nvPr>
        </p:nvPicPr>
        <p:blipFill>
          <a:blip r:embed="rId2"/>
          <a:stretch>
            <a:fillRect/>
          </a:stretch>
        </p:blipFill>
        <p:spPr>
          <a:xfrm>
            <a:off x="304800" y="1524000"/>
            <a:ext cx="8661400" cy="4343400"/>
          </a:xfrm>
          <a:prstGeom prst="rect">
            <a:avLst/>
          </a:prstGeom>
        </p:spPr>
      </p:pic>
      <p:sp>
        <p:nvSpPr>
          <p:cNvPr id="3" name="Content Placeholder 2">
            <a:extLst>
              <a:ext uri="{FF2B5EF4-FFF2-40B4-BE49-F238E27FC236}">
                <a16:creationId xmlns:a16="http://schemas.microsoft.com/office/drawing/2014/main" id="{F8DEDE0A-09E5-4B15-A37B-10A056E5577B}"/>
              </a:ext>
            </a:extLst>
          </p:cNvPr>
          <p:cNvSpPr>
            <a:spLocks noGrp="1"/>
          </p:cNvSpPr>
          <p:nvPr>
            <p:ph sz="quarter" idx="10"/>
          </p:nvPr>
        </p:nvSpPr>
        <p:spPr/>
        <p:txBody>
          <a:bodyPr/>
          <a:lstStyle/>
          <a:p>
            <a:endParaRPr lang="en-AE"/>
          </a:p>
        </p:txBody>
      </p:sp>
      <p:sp>
        <p:nvSpPr>
          <p:cNvPr id="4" name="Date Placeholder 3">
            <a:extLst>
              <a:ext uri="{FF2B5EF4-FFF2-40B4-BE49-F238E27FC236}">
                <a16:creationId xmlns:a16="http://schemas.microsoft.com/office/drawing/2014/main" id="{DB3F86A2-9B72-4D8D-A34C-EB7F00B7788C}"/>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09706748-B5B4-4627-91AE-DF6C811F021E}"/>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B57BE0F0-403D-467B-9927-1E59BB22045C}"/>
              </a:ext>
            </a:extLst>
          </p:cNvPr>
          <p:cNvSpPr>
            <a:spLocks noGrp="1"/>
          </p:cNvSpPr>
          <p:nvPr>
            <p:ph type="sldNum" sz="quarter" idx="13"/>
          </p:nvPr>
        </p:nvSpPr>
        <p:spPr/>
        <p:txBody>
          <a:bodyPr/>
          <a:lstStyle/>
          <a:p>
            <a:pPr>
              <a:defRPr/>
            </a:pPr>
            <a:fld id="{9544C8DD-E839-4A64-8744-5FDFE6B0E371}" type="slidenum">
              <a:rPr lang="en-US" altLang="en-US" smtClean="0"/>
              <a:pPr>
                <a:defRPr/>
              </a:pPr>
              <a:t>89</a:t>
            </a:fld>
            <a:endParaRPr lang="en-US" altLang="en-US"/>
          </a:p>
        </p:txBody>
      </p:sp>
      <p:sp>
        <p:nvSpPr>
          <p:cNvPr id="8" name="Rectangle 7">
            <a:extLst>
              <a:ext uri="{FF2B5EF4-FFF2-40B4-BE49-F238E27FC236}">
                <a16:creationId xmlns:a16="http://schemas.microsoft.com/office/drawing/2014/main" id="{0CC58634-FF97-4A40-8FA4-567F0FDC0239}"/>
              </a:ext>
            </a:extLst>
          </p:cNvPr>
          <p:cNvSpPr/>
          <p:nvPr/>
        </p:nvSpPr>
        <p:spPr>
          <a:xfrm>
            <a:off x="155526" y="1261403"/>
            <a:ext cx="3988015" cy="369332"/>
          </a:xfrm>
          <a:prstGeom prst="rect">
            <a:avLst/>
          </a:prstGeom>
        </p:spPr>
        <p:txBody>
          <a:bodyPr wrap="none">
            <a:spAutoFit/>
          </a:bodyPr>
          <a:lstStyle/>
          <a:p>
            <a:r>
              <a:rPr lang="en-GB" b="1" dirty="0">
                <a:solidFill>
                  <a:srgbClr val="000000"/>
                </a:solidFill>
                <a:latin typeface="Comfortaa"/>
              </a:rPr>
              <a:t>Step 4: Define and Train the CNN Model</a:t>
            </a:r>
            <a:endParaRPr lang="en-GB" b="1" i="0" dirty="0">
              <a:solidFill>
                <a:srgbClr val="000000"/>
              </a:solidFill>
              <a:effectLst/>
              <a:latin typeface="Comfortaa"/>
            </a:endParaRPr>
          </a:p>
        </p:txBody>
      </p:sp>
    </p:spTree>
    <p:extLst>
      <p:ext uri="{BB962C8B-B14F-4D97-AF65-F5344CB8AC3E}">
        <p14:creationId xmlns:p14="http://schemas.microsoft.com/office/powerpoint/2010/main" val="1253017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740FD-5501-4B20-9556-1D4CC7F052AC}"/>
              </a:ext>
            </a:extLst>
          </p:cNvPr>
          <p:cNvSpPr>
            <a:spLocks noGrp="1"/>
          </p:cNvSpPr>
          <p:nvPr>
            <p:ph sz="quarter" idx="10"/>
          </p:nvPr>
        </p:nvSpPr>
        <p:spPr/>
        <p:txBody>
          <a:bodyPr/>
          <a:lstStyle/>
          <a:p>
            <a:r>
              <a:rPr lang="en-GB" dirty="0"/>
              <a:t>Convolutional Neural Networks (CNNs)</a:t>
            </a:r>
            <a:endParaRPr lang="en-AE" dirty="0"/>
          </a:p>
        </p:txBody>
      </p:sp>
      <p:sp>
        <p:nvSpPr>
          <p:cNvPr id="4" name="Date Placeholder 3">
            <a:extLst>
              <a:ext uri="{FF2B5EF4-FFF2-40B4-BE49-F238E27FC236}">
                <a16:creationId xmlns:a16="http://schemas.microsoft.com/office/drawing/2014/main" id="{12C82598-65E5-4D77-A746-9671933C6042}"/>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7682AD64-0ABE-4566-BDAF-9686821EDBD0}"/>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5CE019F2-0ACC-4BCE-9E54-A8F5DBA4A2B4}"/>
              </a:ext>
            </a:extLst>
          </p:cNvPr>
          <p:cNvSpPr>
            <a:spLocks noGrp="1"/>
          </p:cNvSpPr>
          <p:nvPr>
            <p:ph type="sldNum" sz="quarter" idx="13"/>
          </p:nvPr>
        </p:nvSpPr>
        <p:spPr/>
        <p:txBody>
          <a:bodyPr/>
          <a:lstStyle/>
          <a:p>
            <a:pPr>
              <a:defRPr/>
            </a:pPr>
            <a:fld id="{9544C8DD-E839-4A64-8744-5FDFE6B0E371}" type="slidenum">
              <a:rPr lang="en-US" altLang="en-US" smtClean="0"/>
              <a:pPr>
                <a:defRPr/>
              </a:pPr>
              <a:t>9</a:t>
            </a:fld>
            <a:endParaRPr lang="en-US" altLang="en-US"/>
          </a:p>
        </p:txBody>
      </p:sp>
      <p:pic>
        <p:nvPicPr>
          <p:cNvPr id="1032" name="Picture 8" descr="ImageNet">
            <a:extLst>
              <a:ext uri="{FF2B5EF4-FFF2-40B4-BE49-F238E27FC236}">
                <a16:creationId xmlns:a16="http://schemas.microsoft.com/office/drawing/2014/main" id="{8E837DF3-D6F4-4E66-9E36-C89EFB9089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475" y="2143125"/>
            <a:ext cx="8096250" cy="36480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1A0F10F-08CE-42E0-9BC6-7CA21F896E1B}"/>
              </a:ext>
            </a:extLst>
          </p:cNvPr>
          <p:cNvSpPr/>
          <p:nvPr/>
        </p:nvSpPr>
        <p:spPr>
          <a:xfrm>
            <a:off x="2627142" y="1488430"/>
            <a:ext cx="2666114" cy="461665"/>
          </a:xfrm>
          <a:prstGeom prst="rect">
            <a:avLst/>
          </a:prstGeom>
        </p:spPr>
        <p:txBody>
          <a:bodyPr wrap="none">
            <a:spAutoFit/>
          </a:bodyPr>
          <a:lstStyle/>
          <a:p>
            <a:r>
              <a:rPr lang="en-GB" sz="2400" dirty="0">
                <a:highlight>
                  <a:srgbClr val="FF00FF"/>
                </a:highlight>
              </a:rPr>
              <a:t>ImageNet Dataset</a:t>
            </a:r>
            <a:endParaRPr lang="en-AE" sz="2400" dirty="0">
              <a:highlight>
                <a:srgbClr val="FF00FF"/>
              </a:highlight>
            </a:endParaRPr>
          </a:p>
        </p:txBody>
      </p:sp>
    </p:spTree>
    <p:extLst>
      <p:ext uri="{BB962C8B-B14F-4D97-AF65-F5344CB8AC3E}">
        <p14:creationId xmlns:p14="http://schemas.microsoft.com/office/powerpoint/2010/main" val="220967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96ACB95-8593-432B-8B62-C08FC2D9C8E6}"/>
              </a:ext>
            </a:extLst>
          </p:cNvPr>
          <p:cNvPicPr>
            <a:picLocks noGrp="1" noChangeAspect="1"/>
          </p:cNvPicPr>
          <p:nvPr>
            <p:ph idx="1"/>
          </p:nvPr>
        </p:nvPicPr>
        <p:blipFill>
          <a:blip r:embed="rId2"/>
          <a:stretch>
            <a:fillRect/>
          </a:stretch>
        </p:blipFill>
        <p:spPr>
          <a:xfrm>
            <a:off x="785044" y="2047875"/>
            <a:ext cx="7573911" cy="2762250"/>
          </a:xfrm>
          <a:prstGeom prst="rect">
            <a:avLst/>
          </a:prstGeom>
        </p:spPr>
      </p:pic>
      <p:sp>
        <p:nvSpPr>
          <p:cNvPr id="3" name="Content Placeholder 2">
            <a:extLst>
              <a:ext uri="{FF2B5EF4-FFF2-40B4-BE49-F238E27FC236}">
                <a16:creationId xmlns:a16="http://schemas.microsoft.com/office/drawing/2014/main" id="{D637CE31-9C6F-429D-B050-0B67B3ECAF0F}"/>
              </a:ext>
            </a:extLst>
          </p:cNvPr>
          <p:cNvSpPr>
            <a:spLocks noGrp="1"/>
          </p:cNvSpPr>
          <p:nvPr>
            <p:ph sz="quarter" idx="10"/>
          </p:nvPr>
        </p:nvSpPr>
        <p:spPr/>
        <p:txBody>
          <a:bodyPr>
            <a:normAutofit/>
          </a:bodyPr>
          <a:lstStyle/>
          <a:p>
            <a:endParaRPr lang="en-GB" dirty="0"/>
          </a:p>
        </p:txBody>
      </p:sp>
      <p:sp>
        <p:nvSpPr>
          <p:cNvPr id="4" name="Date Placeholder 3">
            <a:extLst>
              <a:ext uri="{FF2B5EF4-FFF2-40B4-BE49-F238E27FC236}">
                <a16:creationId xmlns:a16="http://schemas.microsoft.com/office/drawing/2014/main" id="{029FE8FF-FF7A-486D-B2ED-1AAC8F4230E9}"/>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E740410F-36CB-485E-849A-83BA08AAAE24}"/>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7DC80F0D-B1E8-4654-AEF5-7CF0FCC4F23E}"/>
              </a:ext>
            </a:extLst>
          </p:cNvPr>
          <p:cNvSpPr>
            <a:spLocks noGrp="1"/>
          </p:cNvSpPr>
          <p:nvPr>
            <p:ph type="sldNum" sz="quarter" idx="13"/>
          </p:nvPr>
        </p:nvSpPr>
        <p:spPr/>
        <p:txBody>
          <a:bodyPr/>
          <a:lstStyle/>
          <a:p>
            <a:pPr>
              <a:defRPr/>
            </a:pPr>
            <a:fld id="{9544C8DD-E839-4A64-8744-5FDFE6B0E371}" type="slidenum">
              <a:rPr lang="en-US" altLang="en-US" smtClean="0"/>
              <a:pPr>
                <a:defRPr/>
              </a:pPr>
              <a:t>90</a:t>
            </a:fld>
            <a:endParaRPr lang="en-US" altLang="en-US"/>
          </a:p>
        </p:txBody>
      </p:sp>
      <p:sp>
        <p:nvSpPr>
          <p:cNvPr id="8" name="Rectangle 7">
            <a:extLst>
              <a:ext uri="{FF2B5EF4-FFF2-40B4-BE49-F238E27FC236}">
                <a16:creationId xmlns:a16="http://schemas.microsoft.com/office/drawing/2014/main" id="{D9E8B8EC-5912-47D7-99EE-608F01A72941}"/>
              </a:ext>
            </a:extLst>
          </p:cNvPr>
          <p:cNvSpPr/>
          <p:nvPr/>
        </p:nvSpPr>
        <p:spPr>
          <a:xfrm>
            <a:off x="304800" y="1483558"/>
            <a:ext cx="3361754" cy="369332"/>
          </a:xfrm>
          <a:prstGeom prst="rect">
            <a:avLst/>
          </a:prstGeom>
        </p:spPr>
        <p:txBody>
          <a:bodyPr wrap="none">
            <a:spAutoFit/>
          </a:bodyPr>
          <a:lstStyle/>
          <a:p>
            <a:r>
              <a:rPr lang="en-GB" b="1" dirty="0">
                <a:solidFill>
                  <a:srgbClr val="000000"/>
                </a:solidFill>
                <a:latin typeface="Comfortaa"/>
              </a:rPr>
              <a:t>Step 5: Test the Model’s Accuracy</a:t>
            </a:r>
            <a:endParaRPr lang="en-GB" b="1" i="0" dirty="0">
              <a:solidFill>
                <a:srgbClr val="000000"/>
              </a:solidFill>
              <a:effectLst/>
              <a:latin typeface="Comfortaa"/>
            </a:endParaRPr>
          </a:p>
        </p:txBody>
      </p:sp>
    </p:spTree>
    <p:extLst>
      <p:ext uri="{BB962C8B-B14F-4D97-AF65-F5344CB8AC3E}">
        <p14:creationId xmlns:p14="http://schemas.microsoft.com/office/powerpoint/2010/main" val="3552996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CB06B3-4D7A-4782-AEC1-D124E9D79CFA}"/>
              </a:ext>
            </a:extLst>
          </p:cNvPr>
          <p:cNvSpPr>
            <a:spLocks noGrp="1"/>
          </p:cNvSpPr>
          <p:nvPr>
            <p:ph sz="quarter" idx="10"/>
          </p:nvPr>
        </p:nvSpPr>
        <p:spPr/>
        <p:txBody>
          <a:bodyPr/>
          <a:lstStyle/>
          <a:p>
            <a:endParaRPr lang="en-AE"/>
          </a:p>
        </p:txBody>
      </p:sp>
      <p:sp>
        <p:nvSpPr>
          <p:cNvPr id="4" name="Date Placeholder 3">
            <a:extLst>
              <a:ext uri="{FF2B5EF4-FFF2-40B4-BE49-F238E27FC236}">
                <a16:creationId xmlns:a16="http://schemas.microsoft.com/office/drawing/2014/main" id="{B40742C7-51DE-4481-8BD3-CC76E4B4D4D0}"/>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B7128FE2-46E6-4E79-84BB-E44E638E8374}"/>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B82619DA-B9A0-4E34-B26F-FA91229DB6E4}"/>
              </a:ext>
            </a:extLst>
          </p:cNvPr>
          <p:cNvSpPr>
            <a:spLocks noGrp="1"/>
          </p:cNvSpPr>
          <p:nvPr>
            <p:ph type="sldNum" sz="quarter" idx="13"/>
          </p:nvPr>
        </p:nvSpPr>
        <p:spPr/>
        <p:txBody>
          <a:bodyPr/>
          <a:lstStyle/>
          <a:p>
            <a:pPr>
              <a:defRPr/>
            </a:pPr>
            <a:fld id="{9544C8DD-E839-4A64-8744-5FDFE6B0E371}" type="slidenum">
              <a:rPr lang="en-US" altLang="en-US" smtClean="0"/>
              <a:pPr>
                <a:defRPr/>
              </a:pPr>
              <a:t>91</a:t>
            </a:fld>
            <a:endParaRPr lang="en-US" altLang="en-US"/>
          </a:p>
        </p:txBody>
      </p:sp>
      <p:pic>
        <p:nvPicPr>
          <p:cNvPr id="1026" name="Picture 2">
            <a:extLst>
              <a:ext uri="{FF2B5EF4-FFF2-40B4-BE49-F238E27FC236}">
                <a16:creationId xmlns:a16="http://schemas.microsoft.com/office/drawing/2014/main" id="{6201B568-B499-4D19-B9AC-B73570750D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1989"/>
          <a:stretch/>
        </p:blipFill>
        <p:spPr bwMode="auto">
          <a:xfrm>
            <a:off x="609599" y="1889919"/>
            <a:ext cx="6069013" cy="4085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091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3E26C5B-6D7D-473B-A50A-6AF6ED53AF7D}"/>
              </a:ext>
            </a:extLst>
          </p:cNvPr>
          <p:cNvPicPr>
            <a:picLocks noGrp="1" noChangeAspect="1"/>
          </p:cNvPicPr>
          <p:nvPr>
            <p:ph idx="1"/>
          </p:nvPr>
        </p:nvPicPr>
        <p:blipFill rotWithShape="1">
          <a:blip r:embed="rId2"/>
          <a:srcRect t="14135"/>
          <a:stretch/>
        </p:blipFill>
        <p:spPr>
          <a:xfrm>
            <a:off x="838200" y="1494187"/>
            <a:ext cx="6705600" cy="4647501"/>
          </a:xfrm>
          <a:prstGeom prst="rect">
            <a:avLst/>
          </a:prstGeom>
        </p:spPr>
      </p:pic>
      <p:sp>
        <p:nvSpPr>
          <p:cNvPr id="3" name="Content Placeholder 2">
            <a:extLst>
              <a:ext uri="{FF2B5EF4-FFF2-40B4-BE49-F238E27FC236}">
                <a16:creationId xmlns:a16="http://schemas.microsoft.com/office/drawing/2014/main" id="{048F723D-66E8-489D-BF5C-7A87181EC7AA}"/>
              </a:ext>
            </a:extLst>
          </p:cNvPr>
          <p:cNvSpPr>
            <a:spLocks noGrp="1"/>
          </p:cNvSpPr>
          <p:nvPr>
            <p:ph sz="quarter" idx="10"/>
          </p:nvPr>
        </p:nvSpPr>
        <p:spPr>
          <a:xfrm>
            <a:off x="354013" y="136525"/>
            <a:ext cx="6324600" cy="1143000"/>
          </a:xfrm>
        </p:spPr>
        <p:txBody>
          <a:bodyPr/>
          <a:lstStyle/>
          <a:p>
            <a:r>
              <a:rPr lang="en-GB" dirty="0"/>
              <a:t>Last-layer activation and loss function combinations</a:t>
            </a:r>
          </a:p>
        </p:txBody>
      </p:sp>
      <p:sp>
        <p:nvSpPr>
          <p:cNvPr id="4" name="Date Placeholder 3">
            <a:extLst>
              <a:ext uri="{FF2B5EF4-FFF2-40B4-BE49-F238E27FC236}">
                <a16:creationId xmlns:a16="http://schemas.microsoft.com/office/drawing/2014/main" id="{F69D25F6-CBDF-42AB-AB29-8346C0B54EFB}"/>
              </a:ext>
            </a:extLst>
          </p:cNvPr>
          <p:cNvSpPr>
            <a:spLocks noGrp="1"/>
          </p:cNvSpPr>
          <p:nvPr>
            <p:ph type="dt" sz="half" idx="11"/>
          </p:nvPr>
        </p:nvSpPr>
        <p:spPr/>
        <p:txBody>
          <a:bodyPr/>
          <a:lstStyle/>
          <a:p>
            <a:pPr>
              <a:defRPr/>
            </a:pPr>
            <a:fld id="{FDB06F4E-0EC1-45A7-9811-840A185C07BD}" type="datetime1">
              <a:rPr lang="en-US" smtClean="0"/>
              <a:t>12/21/2023</a:t>
            </a:fld>
            <a:endParaRPr lang="en-US" dirty="0"/>
          </a:p>
        </p:txBody>
      </p:sp>
      <p:sp>
        <p:nvSpPr>
          <p:cNvPr id="5" name="Footer Placeholder 4">
            <a:extLst>
              <a:ext uri="{FF2B5EF4-FFF2-40B4-BE49-F238E27FC236}">
                <a16:creationId xmlns:a16="http://schemas.microsoft.com/office/drawing/2014/main" id="{936AC824-B60D-4FF4-B61E-7CC0290ACD40}"/>
              </a:ext>
            </a:extLst>
          </p:cNvPr>
          <p:cNvSpPr>
            <a:spLocks noGrp="1"/>
          </p:cNvSpPr>
          <p:nvPr>
            <p:ph type="ftr" sz="quarter" idx="12"/>
          </p:nvPr>
        </p:nvSpPr>
        <p:spPr/>
        <p:txBody>
          <a:bodyPr/>
          <a:lstStyle/>
          <a:p>
            <a:pPr>
              <a:defRPr/>
            </a:pPr>
            <a:r>
              <a:rPr lang="en-US"/>
              <a:t>CNNs and Applications</a:t>
            </a:r>
            <a:endParaRPr lang="en-US" dirty="0"/>
          </a:p>
        </p:txBody>
      </p:sp>
      <p:sp>
        <p:nvSpPr>
          <p:cNvPr id="6" name="Slide Number Placeholder 5">
            <a:extLst>
              <a:ext uri="{FF2B5EF4-FFF2-40B4-BE49-F238E27FC236}">
                <a16:creationId xmlns:a16="http://schemas.microsoft.com/office/drawing/2014/main" id="{40F45465-CA99-4CB3-96BA-3C108F2313A8}"/>
              </a:ext>
            </a:extLst>
          </p:cNvPr>
          <p:cNvSpPr>
            <a:spLocks noGrp="1"/>
          </p:cNvSpPr>
          <p:nvPr>
            <p:ph type="sldNum" sz="quarter" idx="13"/>
          </p:nvPr>
        </p:nvSpPr>
        <p:spPr/>
        <p:txBody>
          <a:bodyPr/>
          <a:lstStyle/>
          <a:p>
            <a:pPr>
              <a:defRPr/>
            </a:pPr>
            <a:fld id="{9544C8DD-E839-4A64-8744-5FDFE6B0E371}" type="slidenum">
              <a:rPr lang="en-US" altLang="en-US" smtClean="0"/>
              <a:pPr>
                <a:defRPr/>
              </a:pPr>
              <a:t>92</a:t>
            </a:fld>
            <a:endParaRPr lang="en-US" altLang="en-US"/>
          </a:p>
        </p:txBody>
      </p:sp>
    </p:spTree>
    <p:extLst>
      <p:ext uri="{BB962C8B-B14F-4D97-AF65-F5344CB8AC3E}">
        <p14:creationId xmlns:p14="http://schemas.microsoft.com/office/powerpoint/2010/main" val="28116322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7">
            <a:extLst>
              <a:ext uri="{FF2B5EF4-FFF2-40B4-BE49-F238E27FC236}">
                <a16:creationId xmlns:a16="http://schemas.microsoft.com/office/drawing/2014/main" id="{487D802A-0A74-4186-AD1E-1D90C4A763D0}"/>
              </a:ext>
            </a:extLst>
          </p:cNvPr>
          <p:cNvSpPr>
            <a:spLocks noGrp="1"/>
          </p:cNvSpPr>
          <p:nvPr>
            <p:ph idx="1"/>
          </p:nvPr>
        </p:nvSpPr>
        <p:spPr>
          <a:xfrm>
            <a:off x="304800" y="1493838"/>
            <a:ext cx="8229600" cy="4525962"/>
          </a:xfrm>
        </p:spPr>
        <p:txBody>
          <a:bodyPr/>
          <a:lstStyle/>
          <a:p>
            <a:pPr marL="0" indent="0" algn="ctr" fontAlgn="base">
              <a:spcAft>
                <a:spcPct val="0"/>
              </a:spcAft>
              <a:buFont typeface="Arial" panose="020B0604020202020204" pitchFamily="34" charset="0"/>
              <a:buNone/>
            </a:pPr>
            <a:endParaRPr lang="en-US" altLang="en-US" sz="6600" dirty="0"/>
          </a:p>
          <a:p>
            <a:pPr marL="0" indent="0" algn="ctr" fontAlgn="base">
              <a:spcAft>
                <a:spcPct val="0"/>
              </a:spcAft>
              <a:buFont typeface="Arial" panose="020B0604020202020204" pitchFamily="34" charset="0"/>
              <a:buNone/>
            </a:pPr>
            <a:r>
              <a:rPr lang="en-US" altLang="en-US" sz="6600" dirty="0"/>
              <a:t>Thank you</a:t>
            </a:r>
          </a:p>
        </p:txBody>
      </p:sp>
      <p:sp>
        <p:nvSpPr>
          <p:cNvPr id="4" name="Date Placeholder 3">
            <a:extLst>
              <a:ext uri="{FF2B5EF4-FFF2-40B4-BE49-F238E27FC236}">
                <a16:creationId xmlns:a16="http://schemas.microsoft.com/office/drawing/2014/main" id="{C09B29C9-54FD-4B99-AE54-575A11CE10F0}"/>
              </a:ext>
            </a:extLst>
          </p:cNvPr>
          <p:cNvSpPr>
            <a:spLocks noGrp="1"/>
          </p:cNvSpPr>
          <p:nvPr>
            <p:ph type="dt" sz="quarter" idx="11"/>
          </p:nvPr>
        </p:nvSpPr>
        <p:spPr/>
        <p:txBody>
          <a:bodyPr/>
          <a:lstStyle/>
          <a:p>
            <a:pPr>
              <a:defRPr/>
            </a:pPr>
            <a:fld id="{4C0C1D25-D1F5-42A3-BD14-8485E043F935}" type="datetime1">
              <a:rPr lang="en-US" smtClean="0"/>
              <a:t>12/21/2023</a:t>
            </a:fld>
            <a:endParaRPr lang="en-US" dirty="0"/>
          </a:p>
        </p:txBody>
      </p:sp>
      <p:sp>
        <p:nvSpPr>
          <p:cNvPr id="5" name="Footer Placeholder 4">
            <a:extLst>
              <a:ext uri="{FF2B5EF4-FFF2-40B4-BE49-F238E27FC236}">
                <a16:creationId xmlns:a16="http://schemas.microsoft.com/office/drawing/2014/main" id="{6279B0C3-F4F1-4D01-8255-81424A984525}"/>
              </a:ext>
            </a:extLst>
          </p:cNvPr>
          <p:cNvSpPr>
            <a:spLocks noGrp="1"/>
          </p:cNvSpPr>
          <p:nvPr>
            <p:ph type="ftr" sz="quarter" idx="12"/>
          </p:nvPr>
        </p:nvSpPr>
        <p:spPr/>
        <p:txBody>
          <a:bodyPr/>
          <a:lstStyle/>
          <a:p>
            <a:pPr>
              <a:defRPr/>
            </a:pPr>
            <a:r>
              <a:rPr lang="en-US"/>
              <a:t>CNNs and Applications</a:t>
            </a:r>
            <a:endParaRPr lang="en-US" dirty="0"/>
          </a:p>
        </p:txBody>
      </p:sp>
      <p:sp>
        <p:nvSpPr>
          <p:cNvPr id="55301" name="Slide Number Placeholder 5">
            <a:extLst>
              <a:ext uri="{FF2B5EF4-FFF2-40B4-BE49-F238E27FC236}">
                <a16:creationId xmlns:a16="http://schemas.microsoft.com/office/drawing/2014/main" id="{FFB38680-A531-4821-83B5-F77022CC0A19}"/>
              </a:ext>
            </a:extLst>
          </p:cNvPr>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5654B3CA-3DAB-43D8-A340-F68C4A7E98BA}" type="slidenum">
              <a:rPr lang="en-US" altLang="en-US" sz="1200" smtClean="0">
                <a:solidFill>
                  <a:srgbClr val="898989"/>
                </a:solidFill>
              </a:rPr>
              <a:pPr>
                <a:spcBef>
                  <a:spcPct val="0"/>
                </a:spcBef>
                <a:buFontTx/>
                <a:buNone/>
              </a:pPr>
              <a:t>93</a:t>
            </a:fld>
            <a:endParaRPr lang="en-US" altLang="en-US" sz="1200">
              <a:solidFill>
                <a:srgbClr val="898989"/>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27346</TotalTime>
  <Words>4305</Words>
  <Application>Microsoft Office PowerPoint</Application>
  <PresentationFormat>On-screen Show (4:3)</PresentationFormat>
  <Paragraphs>667</Paragraphs>
  <Slides>93</Slides>
  <Notes>2</Notes>
  <HiddenSlides>53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Cambria Math</vt:lpstr>
      <vt:lpstr>Comfortaa</vt:lpstr>
      <vt:lpstr>Wingdings</vt:lpstr>
      <vt:lpstr>Office Theme</vt:lpstr>
      <vt:lpstr>Convolutional Neural Networks (CNNs) and Applications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Angel Jothi</cp:lastModifiedBy>
  <cp:revision>1050</cp:revision>
  <dcterms:created xsi:type="dcterms:W3CDTF">2011-09-14T09:42:05Z</dcterms:created>
  <dcterms:modified xsi:type="dcterms:W3CDTF">2023-12-21T10:23:58Z</dcterms:modified>
</cp:coreProperties>
</file>